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317" r:id="rId2"/>
    <p:sldId id="1172" r:id="rId3"/>
    <p:sldId id="1171" r:id="rId4"/>
    <p:sldId id="1173" r:id="rId5"/>
    <p:sldId id="6340" r:id="rId6"/>
    <p:sldId id="613" r:id="rId7"/>
    <p:sldId id="6342" r:id="rId8"/>
    <p:sldId id="1185" r:id="rId9"/>
    <p:sldId id="1180" r:id="rId10"/>
    <p:sldId id="1181" r:id="rId11"/>
    <p:sldId id="1182" r:id="rId12"/>
    <p:sldId id="1183" r:id="rId13"/>
    <p:sldId id="398" r:id="rId14"/>
    <p:sldId id="1174" r:id="rId15"/>
    <p:sldId id="1178" r:id="rId16"/>
    <p:sldId id="1175" r:id="rId17"/>
    <p:sldId id="1184" r:id="rId18"/>
    <p:sldId id="1186" r:id="rId19"/>
    <p:sldId id="6341" r:id="rId20"/>
    <p:sldId id="1179" r:id="rId21"/>
    <p:sldId id="6343" r:id="rId22"/>
    <p:sldId id="581" r:id="rId23"/>
    <p:sldId id="306" r:id="rId24"/>
  </p:sldIdLst>
  <p:sldSz cx="12198350" cy="6859588"/>
  <p:notesSz cx="6858000" cy="9144000"/>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835"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9270" algn="l" defTabSz="1219200" rtl="0" eaLnBrk="1" latinLnBrk="0" hangingPunct="1">
      <a:defRPr sz="2400" kern="1200">
        <a:solidFill>
          <a:schemeClr val="tx1"/>
        </a:solidFill>
        <a:latin typeface="+mn-lt"/>
        <a:ea typeface="+mn-ea"/>
        <a:cs typeface="+mn-cs"/>
      </a:defRPr>
    </a:lvl6pPr>
    <a:lvl7pPr marL="3658870" algn="l" defTabSz="1219200" rtl="0" eaLnBrk="1" latinLnBrk="0" hangingPunct="1">
      <a:defRPr sz="2400" kern="1200">
        <a:solidFill>
          <a:schemeClr val="tx1"/>
        </a:solidFill>
        <a:latin typeface="+mn-lt"/>
        <a:ea typeface="+mn-ea"/>
        <a:cs typeface="+mn-cs"/>
      </a:defRPr>
    </a:lvl7pPr>
    <a:lvl8pPr marL="4268470" algn="l" defTabSz="1219200" rtl="0" eaLnBrk="1" latinLnBrk="0" hangingPunct="1">
      <a:defRPr sz="2400" kern="1200">
        <a:solidFill>
          <a:schemeClr val="tx1"/>
        </a:solidFill>
        <a:latin typeface="+mn-lt"/>
        <a:ea typeface="+mn-ea"/>
        <a:cs typeface="+mn-cs"/>
      </a:defRPr>
    </a:lvl8pPr>
    <a:lvl9pPr marL="4878705" algn="l" defTabSz="12192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2">
          <p15:clr>
            <a:srgbClr val="A4A3A4"/>
          </p15:clr>
        </p15:guide>
        <p15:guide id="2" pos="3898">
          <p15:clr>
            <a:srgbClr val="A4A3A4"/>
          </p15:clr>
        </p15:guide>
        <p15:guide id="3" pos="504">
          <p15:clr>
            <a:srgbClr val="A4A3A4"/>
          </p15:clr>
        </p15:guide>
        <p15:guide id="4" pos="1788">
          <p15:clr>
            <a:srgbClr val="A4A3A4"/>
          </p15:clr>
        </p15:guide>
        <p15:guide id="5" pos="1090">
          <p15:clr>
            <a:srgbClr val="A4A3A4"/>
          </p15:clr>
        </p15:guide>
      </p15:sldGuideLst>
    </p:ext>
    <p:ext uri="{2D200454-40CA-4A62-9FC3-DE9A4176ACB9}">
      <p15:notesGuideLst xmlns:p15="http://schemas.microsoft.com/office/powerpoint/2012/main"/>
    </p:ext>
    <p:ext uri="{505F2C04-C923-438B-8C0F-E0CD2BADF298}">
      <wppc:fontMiss xmlns="" xmlns:wppc="http://www.wps.cn/officeDocument/PresentationCustomData" type="true"/>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黎建雨" initials="黎" lastIdx="10" clrIdx="0"/>
  <p:cmAuthor id="2" name="w yl" initials="wy" lastIdx="1" clrIdx="1">
    <p:extLst>
      <p:ext uri="{19B8F6BF-5375-455C-9EA6-DF929625EA0E}">
        <p15:presenceInfo xmlns:p15="http://schemas.microsoft.com/office/powerpoint/2012/main" userId="b906e7d9ba6226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9600"/>
    <a:srgbClr val="0070C0"/>
    <a:srgbClr val="99B402"/>
    <a:srgbClr val="BFBFBF"/>
    <a:srgbClr val="F89800"/>
    <a:srgbClr val="B4B4B4"/>
    <a:srgbClr val="FFCC00"/>
    <a:srgbClr val="D9D9D9"/>
    <a:srgbClr val="F0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9" autoAdjust="0"/>
    <p:restoredTop sz="80476" autoAdjust="0"/>
  </p:normalViewPr>
  <p:slideViewPr>
    <p:cSldViewPr>
      <p:cViewPr varScale="1">
        <p:scale>
          <a:sx n="92" d="100"/>
          <a:sy n="92" d="100"/>
        </p:scale>
        <p:origin x="516" y="66"/>
      </p:cViewPr>
      <p:guideLst>
        <p:guide orient="horz" pos="2052"/>
        <p:guide pos="3898"/>
        <p:guide pos="504"/>
        <p:guide pos="1788"/>
        <p:guide pos="1090"/>
      </p:guideLst>
    </p:cSldViewPr>
  </p:slideViewPr>
  <p:notesTextViewPr>
    <p:cViewPr>
      <p:scale>
        <a:sx n="1" d="1"/>
        <a:sy n="1" d="1"/>
      </p:scale>
      <p:origin x="0" y="0"/>
    </p:cViewPr>
  </p:notesTextViewPr>
  <p:sorterViewPr>
    <p:cViewPr>
      <p:scale>
        <a:sx n="130" d="100"/>
        <a:sy n="130" d="100"/>
      </p:scale>
      <p:origin x="0" y="4416"/>
    </p:cViewPr>
  </p:sorterViewPr>
  <p:notesViewPr>
    <p:cSldViewPr>
      <p:cViewPr varScale="1">
        <p:scale>
          <a:sx n="67" d="100"/>
          <a:sy n="67" d="100"/>
        </p:scale>
        <p:origin x="1974" y="2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舒 易" userId="d4209001069b1ebc" providerId="LiveId" clId="{79DC58C1-BD56-4543-935E-6830E2B52B16}"/>
    <pc:docChg chg="custSel modSld">
      <pc:chgData name="舒 易" userId="d4209001069b1ebc" providerId="LiveId" clId="{79DC58C1-BD56-4543-935E-6830E2B52B16}" dt="2023-08-24T01:38:07.679" v="39" actId="21"/>
      <pc:docMkLst>
        <pc:docMk/>
      </pc:docMkLst>
      <pc:sldChg chg="addSp delSp modSp mod">
        <pc:chgData name="舒 易" userId="d4209001069b1ebc" providerId="LiveId" clId="{79DC58C1-BD56-4543-935E-6830E2B52B16}" dt="2023-08-24T01:38:07.679" v="39" actId="21"/>
        <pc:sldMkLst>
          <pc:docMk/>
          <pc:sldMk cId="594343444" sldId="6342"/>
        </pc:sldMkLst>
        <pc:spChg chg="mod">
          <ac:chgData name="舒 易" userId="d4209001069b1ebc" providerId="LiveId" clId="{79DC58C1-BD56-4543-935E-6830E2B52B16}" dt="2023-08-24T01:37:08.340" v="26" actId="20577"/>
          <ac:spMkLst>
            <pc:docMk/>
            <pc:sldMk cId="594343444" sldId="6342"/>
            <ac:spMk id="7" creationId="{C2452FF8-4F60-49A5-A7E7-33F54EAC11BD}"/>
          </ac:spMkLst>
        </pc:spChg>
        <pc:picChg chg="add mod">
          <ac:chgData name="舒 易" userId="d4209001069b1ebc" providerId="LiveId" clId="{79DC58C1-BD56-4543-935E-6830E2B52B16}" dt="2023-08-24T01:37:32.748" v="32" actId="1076"/>
          <ac:picMkLst>
            <pc:docMk/>
            <pc:sldMk cId="594343444" sldId="6342"/>
            <ac:picMk id="4" creationId="{FEDD7723-D482-04E9-49E9-23B726601789}"/>
          </ac:picMkLst>
        </pc:picChg>
        <pc:picChg chg="add mod">
          <ac:chgData name="舒 易" userId="d4209001069b1ebc" providerId="LiveId" clId="{79DC58C1-BD56-4543-935E-6830E2B52B16}" dt="2023-08-24T01:38:07.031" v="38" actId="1076"/>
          <ac:picMkLst>
            <pc:docMk/>
            <pc:sldMk cId="594343444" sldId="6342"/>
            <ac:picMk id="6" creationId="{44CCF878-82A4-B9EF-18BC-D70CE345DA43}"/>
          </ac:picMkLst>
        </pc:picChg>
        <pc:picChg chg="del">
          <ac:chgData name="舒 易" userId="d4209001069b1ebc" providerId="LiveId" clId="{79DC58C1-BD56-4543-935E-6830E2B52B16}" dt="2023-08-24T01:36:53.858" v="0" actId="21"/>
          <ac:picMkLst>
            <pc:docMk/>
            <pc:sldMk cId="594343444" sldId="6342"/>
            <ac:picMk id="25" creationId="{EFF8E534-D98E-FEC8-8804-E96CC32295AC}"/>
          </ac:picMkLst>
        </pc:picChg>
        <pc:picChg chg="del">
          <ac:chgData name="舒 易" userId="d4209001069b1ebc" providerId="LiveId" clId="{79DC58C1-BD56-4543-935E-6830E2B52B16}" dt="2023-08-24T01:37:34.808" v="33" actId="21"/>
          <ac:picMkLst>
            <pc:docMk/>
            <pc:sldMk cId="594343444" sldId="6342"/>
            <ac:picMk id="29" creationId="{B677804B-FB42-0DBF-F63C-D311C7D16BE3}"/>
          </ac:picMkLst>
        </pc:picChg>
        <pc:picChg chg="del">
          <ac:chgData name="舒 易" userId="d4209001069b1ebc" providerId="LiveId" clId="{79DC58C1-BD56-4543-935E-6830E2B52B16}" dt="2023-08-24T01:38:07.679" v="39" actId="21"/>
          <ac:picMkLst>
            <pc:docMk/>
            <pc:sldMk cId="594343444" sldId="6342"/>
            <ac:picMk id="31" creationId="{37677F4F-FBE5-CE47-10BB-22866BEB6CF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2023/8/24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2023/8/24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835" algn="l" defTabSz="1219200" rtl="0" eaLnBrk="1" latinLnBrk="0" hangingPunct="1">
      <a:defRPr sz="1600" kern="1200">
        <a:solidFill>
          <a:schemeClr val="tx1"/>
        </a:solidFill>
        <a:latin typeface="+mn-lt"/>
        <a:ea typeface="+mn-ea"/>
        <a:cs typeface="+mn-cs"/>
      </a:defRPr>
    </a:lvl3pPr>
    <a:lvl4pPr marL="1829435" algn="l" defTabSz="1219200" rtl="0" eaLnBrk="1" latinLnBrk="0" hangingPunct="1">
      <a:defRPr sz="1600" kern="1200">
        <a:solidFill>
          <a:schemeClr val="tx1"/>
        </a:solidFill>
        <a:latin typeface="+mn-lt"/>
        <a:ea typeface="+mn-ea"/>
        <a:cs typeface="+mn-cs"/>
      </a:defRPr>
    </a:lvl4pPr>
    <a:lvl5pPr marL="2439035" algn="l" defTabSz="1219200" rtl="0" eaLnBrk="1" latinLnBrk="0" hangingPunct="1">
      <a:defRPr sz="1600" kern="1200">
        <a:solidFill>
          <a:schemeClr val="tx1"/>
        </a:solidFill>
        <a:latin typeface="+mn-lt"/>
        <a:ea typeface="+mn-ea"/>
        <a:cs typeface="+mn-cs"/>
      </a:defRPr>
    </a:lvl5pPr>
    <a:lvl6pPr marL="3049270" algn="l" defTabSz="1219200" rtl="0" eaLnBrk="1" latinLnBrk="0" hangingPunct="1">
      <a:defRPr sz="1600" kern="1200">
        <a:solidFill>
          <a:schemeClr val="tx1"/>
        </a:solidFill>
        <a:latin typeface="+mn-lt"/>
        <a:ea typeface="+mn-ea"/>
        <a:cs typeface="+mn-cs"/>
      </a:defRPr>
    </a:lvl6pPr>
    <a:lvl7pPr marL="3658870" algn="l" defTabSz="1219200" rtl="0" eaLnBrk="1" latinLnBrk="0" hangingPunct="1">
      <a:defRPr sz="1600" kern="1200">
        <a:solidFill>
          <a:schemeClr val="tx1"/>
        </a:solidFill>
        <a:latin typeface="+mn-lt"/>
        <a:ea typeface="+mn-ea"/>
        <a:cs typeface="+mn-cs"/>
      </a:defRPr>
    </a:lvl7pPr>
    <a:lvl8pPr marL="4268470" algn="l" defTabSz="1219200" rtl="0" eaLnBrk="1" latinLnBrk="0" hangingPunct="1">
      <a:defRPr sz="1600" kern="1200">
        <a:solidFill>
          <a:schemeClr val="tx1"/>
        </a:solidFill>
        <a:latin typeface="+mn-lt"/>
        <a:ea typeface="+mn-ea"/>
        <a:cs typeface="+mn-cs"/>
      </a:defRPr>
    </a:lvl8pPr>
    <a:lvl9pPr marL="487870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14</a:t>
            </a:fld>
            <a:endParaRPr lang="zh-CN" altLang="en-US"/>
          </a:p>
        </p:txBody>
      </p:sp>
    </p:spTree>
    <p:extLst>
      <p:ext uri="{BB962C8B-B14F-4D97-AF65-F5344CB8AC3E}">
        <p14:creationId xmlns:p14="http://schemas.microsoft.com/office/powerpoint/2010/main" val="2458261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15</a:t>
            </a:fld>
            <a:endParaRPr lang="zh-CN" altLang="en-US"/>
          </a:p>
        </p:txBody>
      </p:sp>
    </p:spTree>
    <p:extLst>
      <p:ext uri="{BB962C8B-B14F-4D97-AF65-F5344CB8AC3E}">
        <p14:creationId xmlns:p14="http://schemas.microsoft.com/office/powerpoint/2010/main" val="234146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16</a:t>
            </a:fld>
            <a:endParaRPr lang="zh-CN" altLang="en-US"/>
          </a:p>
        </p:txBody>
      </p:sp>
    </p:spTree>
    <p:extLst>
      <p:ext uri="{BB962C8B-B14F-4D97-AF65-F5344CB8AC3E}">
        <p14:creationId xmlns:p14="http://schemas.microsoft.com/office/powerpoint/2010/main" val="153701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18</a:t>
            </a:fld>
            <a:endParaRPr lang="zh-CN" altLang="en-US"/>
          </a:p>
        </p:txBody>
      </p:sp>
    </p:spTree>
    <p:extLst>
      <p:ext uri="{BB962C8B-B14F-4D97-AF65-F5344CB8AC3E}">
        <p14:creationId xmlns:p14="http://schemas.microsoft.com/office/powerpoint/2010/main" val="3342626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21</a:t>
            </a:fld>
            <a:endParaRPr lang="zh-CN" altLang="en-US"/>
          </a:p>
        </p:txBody>
      </p:sp>
    </p:spTree>
    <p:extLst>
      <p:ext uri="{BB962C8B-B14F-4D97-AF65-F5344CB8AC3E}">
        <p14:creationId xmlns:p14="http://schemas.microsoft.com/office/powerpoint/2010/main" val="19029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22</a:t>
            </a:fld>
            <a:endParaRPr lang="zh-CN" altLang="en-US"/>
          </a:p>
        </p:txBody>
      </p:sp>
    </p:spTree>
    <p:extLst>
      <p:ext uri="{BB962C8B-B14F-4D97-AF65-F5344CB8AC3E}">
        <p14:creationId xmlns:p14="http://schemas.microsoft.com/office/powerpoint/2010/main" val="37141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lang="zh-CN" altLang="en-US" sz="1600" dirty="0">
                <a:latin typeface="微软雅黑" panose="020B0503020204020204" pitchFamily="34" charset="-122"/>
                <a:ea typeface="微软雅黑" panose="020B0503020204020204" pitchFamily="34" charset="-122"/>
              </a:rPr>
              <a:t>南昌市科技计划项目申报管理系统主要承担南昌市科技局各类科技计划的申报，是平台用户使用量相对最大的一个业务系统。下面就此系统给各位做一个详细的操作讲解。</a:t>
            </a:r>
          </a:p>
        </p:txBody>
      </p:sp>
      <p:sp>
        <p:nvSpPr>
          <p:cNvPr id="4" name="灯片编号占位符 3"/>
          <p:cNvSpPr>
            <a:spLocks noGrp="1"/>
          </p:cNvSpPr>
          <p:nvPr>
            <p:ph type="sldNum" sz="quarter" idx="5"/>
          </p:nvPr>
        </p:nvSpPr>
        <p:spPr/>
        <p:txBody>
          <a:bodyPr/>
          <a:lstStyle/>
          <a:p>
            <a:fld id="{0E21FD59-C920-460C-B1C9-0346C59420B0}" type="slidenum">
              <a:rPr lang="zh-CN" altLang="en-US" smtClean="0"/>
              <a:t>2</a:t>
            </a:fld>
            <a:endParaRPr lang="zh-CN" altLang="en-US"/>
          </a:p>
        </p:txBody>
      </p:sp>
    </p:spTree>
    <p:extLst>
      <p:ext uri="{BB962C8B-B14F-4D97-AF65-F5344CB8AC3E}">
        <p14:creationId xmlns:p14="http://schemas.microsoft.com/office/powerpoint/2010/main" val="2002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3</a:t>
            </a:fld>
            <a:endParaRPr lang="zh-CN" altLang="en-US"/>
          </a:p>
        </p:txBody>
      </p:sp>
    </p:spTree>
    <p:extLst>
      <p:ext uri="{BB962C8B-B14F-4D97-AF65-F5344CB8AC3E}">
        <p14:creationId xmlns:p14="http://schemas.microsoft.com/office/powerpoint/2010/main" val="67752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21FD59-C920-460C-B1C9-0346C59420B0}" type="slidenum">
              <a:rPr lang="zh-CN" altLang="en-US" smtClean="0"/>
              <a:t>4</a:t>
            </a:fld>
            <a:endParaRPr lang="zh-CN" altLang="en-US"/>
          </a:p>
        </p:txBody>
      </p:sp>
    </p:spTree>
    <p:extLst>
      <p:ext uri="{BB962C8B-B14F-4D97-AF65-F5344CB8AC3E}">
        <p14:creationId xmlns:p14="http://schemas.microsoft.com/office/powerpoint/2010/main" val="250287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5</a:t>
            </a:fld>
            <a:endParaRPr lang="zh-CN" altLang="en-US"/>
          </a:p>
        </p:txBody>
      </p:sp>
    </p:spTree>
    <p:extLst>
      <p:ext uri="{BB962C8B-B14F-4D97-AF65-F5344CB8AC3E}">
        <p14:creationId xmlns:p14="http://schemas.microsoft.com/office/powerpoint/2010/main" val="301776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6</a:t>
            </a:fld>
            <a:endParaRPr lang="zh-CN" altLang="en-US"/>
          </a:p>
        </p:txBody>
      </p:sp>
    </p:spTree>
    <p:extLst>
      <p:ext uri="{BB962C8B-B14F-4D97-AF65-F5344CB8AC3E}">
        <p14:creationId xmlns:p14="http://schemas.microsoft.com/office/powerpoint/2010/main" val="314494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t>7</a:t>
            </a:fld>
            <a:endParaRPr lang="zh-CN" altLang="en-US"/>
          </a:p>
        </p:txBody>
      </p:sp>
    </p:spTree>
    <p:extLst>
      <p:ext uri="{BB962C8B-B14F-4D97-AF65-F5344CB8AC3E}">
        <p14:creationId xmlns:p14="http://schemas.microsoft.com/office/powerpoint/2010/main" val="285442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8</a:t>
            </a:fld>
            <a:endParaRPr lang="zh-CN" altLang="en-US"/>
          </a:p>
        </p:txBody>
      </p:sp>
    </p:spTree>
    <p:extLst>
      <p:ext uri="{BB962C8B-B14F-4D97-AF65-F5344CB8AC3E}">
        <p14:creationId xmlns:p14="http://schemas.microsoft.com/office/powerpoint/2010/main" val="32702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13</a:t>
            </a:fld>
            <a:endParaRPr lang="zh-CN" altLang="en-US"/>
          </a:p>
        </p:txBody>
      </p:sp>
    </p:spTree>
    <p:extLst>
      <p:ext uri="{BB962C8B-B14F-4D97-AF65-F5344CB8AC3E}">
        <p14:creationId xmlns:p14="http://schemas.microsoft.com/office/powerpoint/2010/main" val="332916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advTm="0">
    <p:wip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a:cxnSpLocks/>
          </p:cNvCxnSpPr>
          <p:nvPr userDrawn="1"/>
        </p:nvCxnSpPr>
        <p:spPr>
          <a:xfrm>
            <a:off x="3434879" y="621482"/>
            <a:ext cx="8763471" cy="72008"/>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45"/>
          <p:cNvSpPr>
            <a:spLocks noChangeArrowheads="1"/>
          </p:cNvSpPr>
          <p:nvPr userDrawn="1"/>
        </p:nvSpPr>
        <p:spPr bwMode="auto">
          <a:xfrm>
            <a:off x="507380" y="6488113"/>
            <a:ext cx="309880" cy="33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zh-CN" altLang="en-US" sz="1600" dirty="0">
              <a:solidFill>
                <a:srgbClr val="FFFFFF"/>
              </a:solidFill>
            </a:endParaRPr>
          </a:p>
        </p:txBody>
      </p:sp>
      <p:pic>
        <p:nvPicPr>
          <p:cNvPr id="4" name="图片 3" descr="未标题-5"/>
          <p:cNvPicPr>
            <a:picLocks noChangeAspect="1"/>
          </p:cNvPicPr>
          <p:nvPr userDrawn="1"/>
        </p:nvPicPr>
        <p:blipFill>
          <a:blip r:embed="rId2"/>
          <a:stretch>
            <a:fillRect/>
          </a:stretch>
        </p:blipFill>
        <p:spPr>
          <a:xfrm>
            <a:off x="10797540" y="6357620"/>
            <a:ext cx="1473200" cy="511175"/>
          </a:xfrm>
          <a:prstGeom prst="rect">
            <a:avLst/>
          </a:prstGeom>
        </p:spPr>
      </p:pic>
      <p:sp>
        <p:nvSpPr>
          <p:cNvPr id="3" name="灯片编号占位符 2"/>
          <p:cNvSpPr>
            <a:spLocks noGrp="1"/>
          </p:cNvSpPr>
          <p:nvPr>
            <p:ph type="sldNum" sz="quarter" idx="12"/>
          </p:nvPr>
        </p:nvSpPr>
        <p:spPr>
          <a:xfrm>
            <a:off x="11351260" y="6357620"/>
            <a:ext cx="1097915" cy="365125"/>
          </a:xfrm>
          <a:prstGeom prst="rect">
            <a:avLst/>
          </a:prstGeom>
        </p:spPr>
        <p:txBody>
          <a:bodyPr lIns="121963" tIns="60981" rIns="121963" bIns="60981"/>
          <a:lstStyle>
            <a:lvl1pPr>
              <a:defRPr>
                <a:solidFill>
                  <a:schemeClr val="bg1"/>
                </a:solidFill>
              </a:defRPr>
            </a:lvl1pPr>
          </a:lstStyle>
          <a:p>
            <a:fld id="{EB730883-2733-4EB0-9793-894FF9D50112}" type="slidenum">
              <a:rPr lang="zh-CN" altLang="en-US" smtClean="0"/>
              <a:t>‹#›</a:t>
            </a:fld>
            <a:endParaRPr lang="zh-CN" altLang="en-US" dirty="0"/>
          </a:p>
        </p:txBody>
      </p:sp>
      <p:pic>
        <p:nvPicPr>
          <p:cNvPr id="8" name="图片 7">
            <a:extLst>
              <a:ext uri="{FF2B5EF4-FFF2-40B4-BE49-F238E27FC236}">
                <a16:creationId xmlns:a16="http://schemas.microsoft.com/office/drawing/2014/main" id="{E0C1B53A-39A1-BBA2-E20B-47ABE2A978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7647" y="136843"/>
            <a:ext cx="1689418" cy="432048"/>
          </a:xfrm>
          <a:prstGeom prst="rect">
            <a:avLst/>
          </a:prstGeom>
        </p:spPr>
      </p:pic>
      <p:sp>
        <p:nvSpPr>
          <p:cNvPr id="13" name="文本框 2">
            <a:extLst>
              <a:ext uri="{FF2B5EF4-FFF2-40B4-BE49-F238E27FC236}">
                <a16:creationId xmlns:a16="http://schemas.microsoft.com/office/drawing/2014/main" id="{25DCA07A-0FAC-AE08-FBBB-90208C6E22E1}"/>
              </a:ext>
            </a:extLst>
          </p:cNvPr>
          <p:cNvSpPr txBox="1"/>
          <p:nvPr userDrawn="1"/>
        </p:nvSpPr>
        <p:spPr>
          <a:xfrm>
            <a:off x="266527" y="133329"/>
            <a:ext cx="3288952" cy="521970"/>
          </a:xfrm>
          <a:prstGeom prst="rect">
            <a:avLst/>
          </a:prstGeom>
          <a:noFill/>
        </p:spPr>
        <p:txBody>
          <a:bodyPr wrap="square" rtlCol="0">
            <a:spAutoFit/>
          </a:bodyPr>
          <a:lstStyle/>
          <a:p>
            <a:r>
              <a:rPr lang="zh-CN" altLang="en-US" sz="2800" b="1" dirty="0">
                <a:solidFill>
                  <a:schemeClr val="accent1"/>
                </a:solidFill>
                <a:latin typeface="微软雅黑" panose="020B0503020204020204" pitchFamily="34" charset="-122"/>
                <a:ea typeface="微软雅黑" panose="020B0503020204020204" pitchFamily="34" charset="-122"/>
                <a:sym typeface="+mn-ea"/>
              </a:rPr>
              <a:t>项目申报管理系统</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3"/>
                                        </p:tgtEl>
                                        <p:attrNameLst>
                                          <p:attrName>ppt_y</p:attrName>
                                        </p:attrNameLst>
                                      </p:cBhvr>
                                      <p:tavLst>
                                        <p:tav tm="0">
                                          <p:val>
                                            <p:strVal val="#ppt_y"/>
                                          </p:val>
                                        </p:tav>
                                        <p:tav tm="100000">
                                          <p:val>
                                            <p:strVal val="#ppt_y"/>
                                          </p:val>
                                        </p:tav>
                                      </p:tavLst>
                                    </p:anim>
                                    <p:anim calcmode="lin" valueType="num">
                                      <p:cBhvr>
                                        <p:cTn id="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dirty="0"/>
              <a:t>单击此处编辑母版标题样式</a:t>
            </a:r>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lvl1pPr>
              <a:defRPr>
                <a:solidFill>
                  <a:schemeClr val="tx1">
                    <a:lumMod val="75000"/>
                    <a:lumOff val="25000"/>
                  </a:schemeClr>
                </a:solidFill>
                <a:latin typeface="微软雅黑" panose="020B0503020204020204" pitchFamily="34" charset="-122"/>
                <a:ea typeface="微软雅黑" panose="020B0503020204020204" pitchFamily="34" charset="-122"/>
              </a:defRPr>
            </a:lvl1pPr>
            <a:lvl2pPr>
              <a:defRPr>
                <a:solidFill>
                  <a:schemeClr val="tx1">
                    <a:lumMod val="75000"/>
                    <a:lumOff val="25000"/>
                  </a:schemeClr>
                </a:solidFill>
                <a:latin typeface="微软雅黑" panose="020B0503020204020204" pitchFamily="34" charset="-122"/>
                <a:ea typeface="微软雅黑" panose="020B0503020204020204" pitchFamily="34" charset="-122"/>
              </a:defRPr>
            </a:lvl2pPr>
            <a:lvl3pPr>
              <a:defRPr>
                <a:solidFill>
                  <a:schemeClr val="tx1">
                    <a:lumMod val="75000"/>
                    <a:lumOff val="25000"/>
                  </a:schemeClr>
                </a:solidFill>
                <a:latin typeface="微软雅黑" panose="020B0503020204020204" pitchFamily="34" charset="-122"/>
                <a:ea typeface="微软雅黑" panose="020B0503020204020204" pitchFamily="34" charset="-122"/>
              </a:defRPr>
            </a:lvl3pPr>
            <a:lvl4pPr>
              <a:defRPr>
                <a:solidFill>
                  <a:schemeClr val="tx1">
                    <a:lumMod val="75000"/>
                    <a:lumOff val="25000"/>
                  </a:schemeClr>
                </a:solidFill>
                <a:latin typeface="微软雅黑" panose="020B0503020204020204" pitchFamily="34" charset="-122"/>
                <a:ea typeface="微软雅黑" panose="020B0503020204020204" pitchFamily="34" charset="-122"/>
              </a:defRPr>
            </a:lvl4pPr>
            <a:lvl5pPr>
              <a:defRPr>
                <a:solidFill>
                  <a:schemeClr val="tx1">
                    <a:lumMod val="75000"/>
                    <a:lumOff val="2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636" y="6357822"/>
            <a:ext cx="2744629" cy="365210"/>
          </a:xfrm>
          <a:prstGeom prst="rect">
            <a:avLst/>
          </a:prstGeom>
        </p:spPr>
        <p:txBody>
          <a:bodyPr lIns="91472" tIns="45736" rIns="91472" bIns="45736"/>
          <a:lstStyle/>
          <a:p>
            <a:fld id="{530820CF-B880-4189-942D-D702A7CBA730}" type="datetimeFigureOut">
              <a:rPr lang="zh-CN" altLang="en-US" smtClean="0"/>
              <a:t>2023/8/24</a:t>
            </a:fld>
            <a:endParaRPr lang="zh-CN" altLang="en-US" dirty="0"/>
          </a:p>
        </p:txBody>
      </p:sp>
      <p:sp>
        <p:nvSpPr>
          <p:cNvPr id="5" name="页脚占位符 4"/>
          <p:cNvSpPr>
            <a:spLocks noGrp="1"/>
          </p:cNvSpPr>
          <p:nvPr>
            <p:ph type="ftr" sz="quarter" idx="11"/>
          </p:nvPr>
        </p:nvSpPr>
        <p:spPr>
          <a:xfrm>
            <a:off x="4040704" y="6357822"/>
            <a:ext cx="4116943" cy="365210"/>
          </a:xfrm>
          <a:prstGeom prst="rect">
            <a:avLst/>
          </a:prstGeom>
        </p:spPr>
        <p:txBody>
          <a:bodyPr lIns="91472" tIns="45736" rIns="91472" bIns="45736"/>
          <a:lstStyle/>
          <a:p>
            <a:endParaRPr lang="zh-CN" altLang="en-US"/>
          </a:p>
        </p:txBody>
      </p:sp>
      <p:sp>
        <p:nvSpPr>
          <p:cNvPr id="6" name="灯片编号占位符 5"/>
          <p:cNvSpPr>
            <a:spLocks noGrp="1"/>
          </p:cNvSpPr>
          <p:nvPr>
            <p:ph type="sldNum" sz="quarter" idx="12"/>
          </p:nvPr>
        </p:nvSpPr>
        <p:spPr>
          <a:xfrm>
            <a:off x="8615085" y="6357822"/>
            <a:ext cx="2744629" cy="365210"/>
          </a:xfrm>
          <a:prstGeom prst="rect">
            <a:avLst/>
          </a:prstGeom>
        </p:spPr>
        <p:txBody>
          <a:bodyPr lIns="91472" tIns="45736" rIns="91472" bIns="45736"/>
          <a:lstStyle/>
          <a:p>
            <a:fld id="{0C913308-F349-4B6D-A68A-DD1791B4A57B}" type="slidenum">
              <a:rPr lang="zh-CN" altLang="en-US" smtClean="0"/>
              <a:t>‹#›</a:t>
            </a:fld>
            <a:endParaRPr lang="zh-CN" altLang="en-US"/>
          </a:p>
        </p:txBody>
      </p:sp>
    </p:spTree>
  </p:cSld>
  <p:clrMapOvr>
    <a:masterClrMapping/>
  </p:clrMapOvr>
  <p:transition spd="slow" advTm="0">
    <p:wip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2023/8/24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AC1B7B3F-A56B-4310-A966-BD55D80449F1}" type="datetimeFigureOut">
              <a:rPr lang="zh-CN" altLang="en-US" smtClean="0"/>
              <a:t>2023/8/24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73127340-2293-49D2-96F1-6E7BF0C8FD9C}" type="slidenum">
              <a:rPr lang="zh-CN" altLang="en-US" smtClean="0"/>
              <a:t>‹#›</a:t>
            </a:fld>
            <a:endParaRPr lang="zh-CN" altLang="en-US"/>
          </a:p>
        </p:txBody>
      </p:sp>
    </p:spTree>
  </p:cSld>
  <p:clrMapOvr>
    <a:masterClrMapping/>
  </p:clrMapOvr>
  <p:transition spd="slow" advTm="0">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Tm="0">
    <p:wipe/>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1235"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63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42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44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40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67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390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350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835" algn="l" defTabSz="1219200" rtl="0" eaLnBrk="1" latinLnBrk="0" hangingPunct="1">
        <a:defRPr sz="2400" kern="1200">
          <a:solidFill>
            <a:schemeClr val="tx1"/>
          </a:solidFill>
          <a:latin typeface="+mn-lt"/>
          <a:ea typeface="+mn-ea"/>
          <a:cs typeface="+mn-cs"/>
        </a:defRPr>
      </a:lvl3pPr>
      <a:lvl4pPr marL="1829435" algn="l" defTabSz="1219200" rtl="0" eaLnBrk="1" latinLnBrk="0" hangingPunct="1">
        <a:defRPr sz="2400" kern="1200">
          <a:solidFill>
            <a:schemeClr val="tx1"/>
          </a:solidFill>
          <a:latin typeface="+mn-lt"/>
          <a:ea typeface="+mn-ea"/>
          <a:cs typeface="+mn-cs"/>
        </a:defRPr>
      </a:lvl4pPr>
      <a:lvl5pPr marL="2439035" algn="l" defTabSz="1219200" rtl="0" eaLnBrk="1" latinLnBrk="0" hangingPunct="1">
        <a:defRPr sz="2400" kern="1200">
          <a:solidFill>
            <a:schemeClr val="tx1"/>
          </a:solidFill>
          <a:latin typeface="+mn-lt"/>
          <a:ea typeface="+mn-ea"/>
          <a:cs typeface="+mn-cs"/>
        </a:defRPr>
      </a:lvl5pPr>
      <a:lvl6pPr marL="3049270" algn="l" defTabSz="1219200" rtl="0" eaLnBrk="1" latinLnBrk="0" hangingPunct="1">
        <a:defRPr sz="2400" kern="1200">
          <a:solidFill>
            <a:schemeClr val="tx1"/>
          </a:solidFill>
          <a:latin typeface="+mn-lt"/>
          <a:ea typeface="+mn-ea"/>
          <a:cs typeface="+mn-cs"/>
        </a:defRPr>
      </a:lvl6pPr>
      <a:lvl7pPr marL="3658870" algn="l" defTabSz="1219200" rtl="0" eaLnBrk="1" latinLnBrk="0" hangingPunct="1">
        <a:defRPr sz="2400" kern="1200">
          <a:solidFill>
            <a:schemeClr val="tx1"/>
          </a:solidFill>
          <a:latin typeface="+mn-lt"/>
          <a:ea typeface="+mn-ea"/>
          <a:cs typeface="+mn-cs"/>
        </a:defRPr>
      </a:lvl7pPr>
      <a:lvl8pPr marL="4268470" algn="l" defTabSz="1219200" rtl="0" eaLnBrk="1" latinLnBrk="0" hangingPunct="1">
        <a:defRPr sz="2400" kern="1200">
          <a:solidFill>
            <a:schemeClr val="tx1"/>
          </a:solidFill>
          <a:latin typeface="+mn-lt"/>
          <a:ea typeface="+mn-ea"/>
          <a:cs typeface="+mn-cs"/>
        </a:defRPr>
      </a:lvl8pPr>
      <a:lvl9pPr marL="487870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cskj.cn/Home/Inde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stretch>
            <a:fillRect/>
          </a:stretch>
        </p:blipFill>
        <p:spPr>
          <a:xfrm flipH="1">
            <a:off x="-42697" y="0"/>
            <a:ext cx="12283743" cy="7623458"/>
          </a:xfrm>
          <a:prstGeom prst="rect">
            <a:avLst/>
          </a:prstGeom>
        </p:spPr>
      </p:pic>
      <p:sp>
        <p:nvSpPr>
          <p:cNvPr id="47" name="矩形 9"/>
          <p:cNvSpPr>
            <a:spLocks noChangeArrowheads="1"/>
          </p:cNvSpPr>
          <p:nvPr/>
        </p:nvSpPr>
        <p:spPr bwMode="auto">
          <a:xfrm>
            <a:off x="-85393" y="1881622"/>
            <a:ext cx="407341" cy="3096344"/>
          </a:xfrm>
          <a:prstGeom prst="rect">
            <a:avLst/>
          </a:prstGeom>
          <a:solidFill>
            <a:schemeClr val="accent1"/>
          </a:solidFill>
          <a:ln>
            <a:noFill/>
          </a:ln>
        </p:spPr>
        <p:txBody>
          <a:bodyPr lIns="91430" tIns="45716" rIns="91430" bIns="45716"/>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3201">
              <a:latin typeface="微软雅黑" panose="020B0503020204020204" pitchFamily="34" charset="-122"/>
              <a:ea typeface="微软雅黑" panose="020B0503020204020204" pitchFamily="34" charset="-122"/>
            </a:endParaRPr>
          </a:p>
        </p:txBody>
      </p:sp>
      <p:sp>
        <p:nvSpPr>
          <p:cNvPr id="9" name="TextBox 23">
            <a:extLst>
              <a:ext uri="{FF2B5EF4-FFF2-40B4-BE49-F238E27FC236}">
                <a16:creationId xmlns:a16="http://schemas.microsoft.com/office/drawing/2014/main" id="{4E916497-2A0A-45D6-963C-C9FA4A11E9C9}"/>
              </a:ext>
            </a:extLst>
          </p:cNvPr>
          <p:cNvSpPr txBox="1"/>
          <p:nvPr/>
        </p:nvSpPr>
        <p:spPr>
          <a:xfrm>
            <a:off x="482551" y="1629594"/>
            <a:ext cx="10837193" cy="2469262"/>
          </a:xfrm>
          <a:prstGeom prst="rect">
            <a:avLst/>
          </a:prstGeom>
          <a:noFill/>
        </p:spPr>
        <p:txBody>
          <a:bodyPr wrap="square" lIns="121917" tIns="60958" rIns="121917" bIns="60958" rtlCol="0">
            <a:spAutoFit/>
          </a:bodyPr>
          <a:lstStyle/>
          <a:p>
            <a:pPr>
              <a:lnSpc>
                <a:spcPct val="150000"/>
              </a:lnSpc>
            </a:pPr>
            <a:r>
              <a:rPr lang="zh-CN" altLang="en-US" sz="5400" b="1" dirty="0">
                <a:solidFill>
                  <a:schemeClr val="accent1"/>
                </a:solidFill>
                <a:latin typeface="微软雅黑" panose="020B0503020204020204" pitchFamily="34" charset="-122"/>
                <a:ea typeface="微软雅黑" panose="020B0503020204020204" pitchFamily="34" charset="-122"/>
              </a:rPr>
              <a:t>南昌市科技计划项目申报管理系统操作实务及常见</a:t>
            </a:r>
            <a:r>
              <a:rPr lang="en-US" altLang="zh-CN" sz="5400" b="1" dirty="0">
                <a:solidFill>
                  <a:schemeClr val="accent1"/>
                </a:solidFill>
                <a:latin typeface="微软雅黑" panose="020B0503020204020204" pitchFamily="34" charset="-122"/>
                <a:ea typeface="微软雅黑" panose="020B0503020204020204" pitchFamily="34" charset="-122"/>
              </a:rPr>
              <a:t>Q&amp;A</a:t>
            </a: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ldLvl="0" animBg="1" autoUpdateAnimBg="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E50C8CB-C704-4447-B7F9-59E7751B1DCB}"/>
              </a:ext>
            </a:extLst>
          </p:cNvPr>
          <p:cNvSpPr>
            <a:spLocks noGrp="1"/>
          </p:cNvSpPr>
          <p:nvPr>
            <p:ph type="sldNum" sz="quarter" idx="12"/>
          </p:nvPr>
        </p:nvSpPr>
        <p:spPr/>
        <p:txBody>
          <a:bodyPr/>
          <a:lstStyle/>
          <a:p>
            <a:fld id="{EB730883-2733-4EB0-9793-894FF9D50112}" type="slidenum">
              <a:rPr lang="zh-CN" altLang="en-US" smtClean="0"/>
              <a:t>10</a:t>
            </a:fld>
            <a:endParaRPr lang="zh-CN" altLang="en-US"/>
          </a:p>
        </p:txBody>
      </p:sp>
      <p:sp>
        <p:nvSpPr>
          <p:cNvPr id="6" name="文本框 5">
            <a:extLst>
              <a:ext uri="{FF2B5EF4-FFF2-40B4-BE49-F238E27FC236}">
                <a16:creationId xmlns:a16="http://schemas.microsoft.com/office/drawing/2014/main" id="{DC5A016A-83EF-4F3F-B1B2-AA1C00FF114A}"/>
              </a:ext>
            </a:extLst>
          </p:cNvPr>
          <p:cNvSpPr txBox="1"/>
          <p:nvPr/>
        </p:nvSpPr>
        <p:spPr>
          <a:xfrm>
            <a:off x="125713" y="961866"/>
            <a:ext cx="11881321" cy="1422954"/>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填报过程中，如果一次性无法填写完成可以</a:t>
            </a:r>
            <a:r>
              <a:rPr lang="zh-CN" altLang="en-US" sz="2000" dirty="0">
                <a:solidFill>
                  <a:srgbClr val="FF0000"/>
                </a:solidFill>
                <a:latin typeface="微软雅黑" panose="020B0503020204020204" pitchFamily="34" charset="-122"/>
                <a:ea typeface="微软雅黑" panose="020B0503020204020204" pitchFamily="34" charset="-122"/>
              </a:rPr>
              <a:t>点击保存，项目会保存草稿，后续要继续填写，点击左侧“项目申报”子菜单中“申报书草稿”可以看到保存了草稿的项目，</a:t>
            </a:r>
            <a:r>
              <a:rPr lang="zh-CN" altLang="en-US" sz="2000" dirty="0">
                <a:latin typeface="微软雅黑" panose="020B0503020204020204" pitchFamily="34" charset="-122"/>
                <a:ea typeface="微软雅黑" panose="020B0503020204020204" pitchFamily="34" charset="-122"/>
              </a:rPr>
              <a:t>点击编辑可继续填写，点击删除可删除无用的草稿。</a:t>
            </a:r>
          </a:p>
        </p:txBody>
      </p:sp>
      <p:pic>
        <p:nvPicPr>
          <p:cNvPr id="5" name="图片 4">
            <a:extLst>
              <a:ext uri="{FF2B5EF4-FFF2-40B4-BE49-F238E27FC236}">
                <a16:creationId xmlns:a16="http://schemas.microsoft.com/office/drawing/2014/main" id="{62726DAA-FF5B-4774-B70A-9E2C749DC3AB}"/>
              </a:ext>
            </a:extLst>
          </p:cNvPr>
          <p:cNvPicPr>
            <a:picLocks noChangeAspect="1"/>
          </p:cNvPicPr>
          <p:nvPr/>
        </p:nvPicPr>
        <p:blipFill>
          <a:blip r:embed="rId2"/>
          <a:stretch>
            <a:fillRect/>
          </a:stretch>
        </p:blipFill>
        <p:spPr>
          <a:xfrm>
            <a:off x="28452" y="3366017"/>
            <a:ext cx="12075839" cy="2745081"/>
          </a:xfrm>
          <a:prstGeom prst="rect">
            <a:avLst/>
          </a:prstGeom>
        </p:spPr>
      </p:pic>
      <p:pic>
        <p:nvPicPr>
          <p:cNvPr id="10" name="图片 9">
            <a:extLst>
              <a:ext uri="{FF2B5EF4-FFF2-40B4-BE49-F238E27FC236}">
                <a16:creationId xmlns:a16="http://schemas.microsoft.com/office/drawing/2014/main" id="{ECC0E9EE-AB5C-42AF-87FA-D5F3857E3BF7}"/>
              </a:ext>
            </a:extLst>
          </p:cNvPr>
          <p:cNvPicPr>
            <a:picLocks noChangeAspect="1"/>
          </p:cNvPicPr>
          <p:nvPr/>
        </p:nvPicPr>
        <p:blipFill rotWithShape="1">
          <a:blip r:embed="rId3"/>
          <a:srcRect l="1828"/>
          <a:stretch/>
        </p:blipFill>
        <p:spPr>
          <a:xfrm>
            <a:off x="3436682" y="2400090"/>
            <a:ext cx="5259380" cy="800169"/>
          </a:xfrm>
          <a:prstGeom prst="rect">
            <a:avLst/>
          </a:prstGeom>
        </p:spPr>
      </p:pic>
    </p:spTree>
    <p:extLst>
      <p:ext uri="{BB962C8B-B14F-4D97-AF65-F5344CB8AC3E}">
        <p14:creationId xmlns:p14="http://schemas.microsoft.com/office/powerpoint/2010/main" val="466289344"/>
      </p:ext>
    </p:extLst>
  </p:cSld>
  <p:clrMapOvr>
    <a:masterClrMapping/>
  </p:clrMapOvr>
  <p:transition spd="slow" advTm="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E50C8CB-C704-4447-B7F9-59E7751B1DCB}"/>
              </a:ext>
            </a:extLst>
          </p:cNvPr>
          <p:cNvSpPr>
            <a:spLocks noGrp="1"/>
          </p:cNvSpPr>
          <p:nvPr>
            <p:ph type="sldNum" sz="quarter" idx="12"/>
          </p:nvPr>
        </p:nvSpPr>
        <p:spPr/>
        <p:txBody>
          <a:bodyPr/>
          <a:lstStyle/>
          <a:p>
            <a:fld id="{EB730883-2733-4EB0-9793-894FF9D50112}" type="slidenum">
              <a:rPr lang="zh-CN" altLang="en-US" smtClean="0"/>
              <a:t>11</a:t>
            </a:fld>
            <a:endParaRPr lang="zh-CN" altLang="en-US"/>
          </a:p>
        </p:txBody>
      </p:sp>
      <p:sp>
        <p:nvSpPr>
          <p:cNvPr id="6" name="文本框 5">
            <a:extLst>
              <a:ext uri="{FF2B5EF4-FFF2-40B4-BE49-F238E27FC236}">
                <a16:creationId xmlns:a16="http://schemas.microsoft.com/office/drawing/2014/main" id="{DC5A016A-83EF-4F3F-B1B2-AA1C00FF114A}"/>
              </a:ext>
            </a:extLst>
          </p:cNvPr>
          <p:cNvSpPr txBox="1"/>
          <p:nvPr/>
        </p:nvSpPr>
        <p:spPr>
          <a:xfrm>
            <a:off x="376043" y="946930"/>
            <a:ext cx="11809312" cy="1422954"/>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填报完成后点击提交，项目流程启动，点击左侧“项目申报”子菜单中</a:t>
            </a:r>
            <a:r>
              <a:rPr lang="zh-CN" altLang="en-US" sz="2000" b="1" dirty="0">
                <a:solidFill>
                  <a:srgbClr val="FF0000"/>
                </a:solidFill>
                <a:latin typeface="微软雅黑" panose="020B0503020204020204" pitchFamily="34" charset="-122"/>
                <a:ea typeface="微软雅黑" panose="020B0503020204020204" pitchFamily="34" charset="-122"/>
              </a:rPr>
              <a:t>“申报管理”</a:t>
            </a:r>
            <a:r>
              <a:rPr lang="zh-CN" altLang="en-US" sz="2000" dirty="0">
                <a:solidFill>
                  <a:srgbClr val="FF0000"/>
                </a:solidFill>
                <a:latin typeface="微软雅黑" panose="020B0503020204020204" pitchFamily="34" charset="-122"/>
                <a:ea typeface="微软雅黑" panose="020B0503020204020204" pitchFamily="34" charset="-122"/>
              </a:rPr>
              <a:t>可以看到已提交了的项目，若项目被某一级别退回，也是在此处找到被退回的项目进行修改再提交；点击查看进入详情，在标签中选择“审批历史”可以查看详细审批进度及审批意见等流程信息。</a:t>
            </a:r>
          </a:p>
        </p:txBody>
      </p:sp>
      <p:pic>
        <p:nvPicPr>
          <p:cNvPr id="4" name="图片 3">
            <a:extLst>
              <a:ext uri="{FF2B5EF4-FFF2-40B4-BE49-F238E27FC236}">
                <a16:creationId xmlns:a16="http://schemas.microsoft.com/office/drawing/2014/main" id="{D30B7DB1-FD7D-476B-B4A2-0A3277C4C76C}"/>
              </a:ext>
            </a:extLst>
          </p:cNvPr>
          <p:cNvPicPr>
            <a:picLocks noChangeAspect="1"/>
          </p:cNvPicPr>
          <p:nvPr/>
        </p:nvPicPr>
        <p:blipFill rotWithShape="1">
          <a:blip r:embed="rId2"/>
          <a:srcRect l="1010" t="8931" r="1"/>
          <a:stretch/>
        </p:blipFill>
        <p:spPr>
          <a:xfrm>
            <a:off x="3624848" y="2595537"/>
            <a:ext cx="4948650" cy="707886"/>
          </a:xfrm>
          <a:prstGeom prst="rect">
            <a:avLst/>
          </a:prstGeom>
        </p:spPr>
      </p:pic>
      <p:pic>
        <p:nvPicPr>
          <p:cNvPr id="9" name="图片 8">
            <a:extLst>
              <a:ext uri="{FF2B5EF4-FFF2-40B4-BE49-F238E27FC236}">
                <a16:creationId xmlns:a16="http://schemas.microsoft.com/office/drawing/2014/main" id="{C47F22D1-ABED-4856-B646-F4F3FDA95F39}"/>
              </a:ext>
            </a:extLst>
          </p:cNvPr>
          <p:cNvPicPr>
            <a:picLocks noChangeAspect="1"/>
          </p:cNvPicPr>
          <p:nvPr/>
        </p:nvPicPr>
        <p:blipFill rotWithShape="1">
          <a:blip r:embed="rId3"/>
          <a:srcRect r="1488" b="20927"/>
          <a:stretch/>
        </p:blipFill>
        <p:spPr>
          <a:xfrm>
            <a:off x="181524" y="3404484"/>
            <a:ext cx="12016826" cy="1815163"/>
          </a:xfrm>
          <a:prstGeom prst="rect">
            <a:avLst/>
          </a:prstGeom>
        </p:spPr>
      </p:pic>
      <p:pic>
        <p:nvPicPr>
          <p:cNvPr id="12" name="图片 11">
            <a:extLst>
              <a:ext uri="{FF2B5EF4-FFF2-40B4-BE49-F238E27FC236}">
                <a16:creationId xmlns:a16="http://schemas.microsoft.com/office/drawing/2014/main" id="{7F9D278C-2F9D-4215-AF6F-23777387F1DD}"/>
              </a:ext>
            </a:extLst>
          </p:cNvPr>
          <p:cNvPicPr>
            <a:picLocks noChangeAspect="1"/>
          </p:cNvPicPr>
          <p:nvPr/>
        </p:nvPicPr>
        <p:blipFill>
          <a:blip r:embed="rId4"/>
          <a:stretch>
            <a:fillRect/>
          </a:stretch>
        </p:blipFill>
        <p:spPr>
          <a:xfrm>
            <a:off x="2443811" y="5357570"/>
            <a:ext cx="7310725" cy="1314020"/>
          </a:xfrm>
          <a:prstGeom prst="rect">
            <a:avLst/>
          </a:prstGeom>
        </p:spPr>
      </p:pic>
    </p:spTree>
    <p:extLst>
      <p:ext uri="{BB962C8B-B14F-4D97-AF65-F5344CB8AC3E}">
        <p14:creationId xmlns:p14="http://schemas.microsoft.com/office/powerpoint/2010/main" val="1541595497"/>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E50C8CB-C704-4447-B7F9-59E7751B1DCB}"/>
              </a:ext>
            </a:extLst>
          </p:cNvPr>
          <p:cNvSpPr>
            <a:spLocks noGrp="1"/>
          </p:cNvSpPr>
          <p:nvPr>
            <p:ph type="sldNum" sz="quarter" idx="12"/>
          </p:nvPr>
        </p:nvSpPr>
        <p:spPr/>
        <p:txBody>
          <a:bodyPr/>
          <a:lstStyle/>
          <a:p>
            <a:fld id="{EB730883-2733-4EB0-9793-894FF9D50112}" type="slidenum">
              <a:rPr lang="zh-CN" altLang="en-US" smtClean="0"/>
              <a:t>12</a:t>
            </a:fld>
            <a:endParaRPr lang="zh-CN" altLang="en-US"/>
          </a:p>
        </p:txBody>
      </p:sp>
      <p:sp>
        <p:nvSpPr>
          <p:cNvPr id="6" name="文本框 5">
            <a:extLst>
              <a:ext uri="{FF2B5EF4-FFF2-40B4-BE49-F238E27FC236}">
                <a16:creationId xmlns:a16="http://schemas.microsoft.com/office/drawing/2014/main" id="{DC5A016A-83EF-4F3F-B1B2-AA1C00FF114A}"/>
              </a:ext>
            </a:extLst>
          </p:cNvPr>
          <p:cNvSpPr txBox="1"/>
          <p:nvPr/>
        </p:nvSpPr>
        <p:spPr>
          <a:xfrm>
            <a:off x="240997" y="897104"/>
            <a:ext cx="11715801" cy="1884618"/>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注册认证了企业或单位信息的账号为管理员级别的账号，</a:t>
            </a:r>
            <a:r>
              <a:rPr lang="zh-CN" altLang="en-US" sz="2000" dirty="0">
                <a:solidFill>
                  <a:srgbClr val="FF0000"/>
                </a:solidFill>
                <a:latin typeface="微软雅黑" panose="020B0503020204020204" pitchFamily="34" charset="-122"/>
                <a:ea typeface="微软雅黑" panose="020B0503020204020204" pitchFamily="34" charset="-122"/>
              </a:rPr>
              <a:t>管理员账号填报的项目会直接报至下一步县区审核，若管理员账号分配了子账号，子账号申报的项目需要经过管理员审核通过才会报到县区审核</a:t>
            </a:r>
            <a:r>
              <a:rPr lang="zh-CN" altLang="en-US" sz="2000" dirty="0">
                <a:latin typeface="微软雅黑" panose="020B0503020204020204" pitchFamily="34" charset="-122"/>
                <a:ea typeface="微软雅黑" panose="020B0503020204020204" pitchFamily="34" charset="-122"/>
              </a:rPr>
              <a:t>，所以只有分配了子账号的管理员账号“项目审核”菜单下才会有数据，直接用管理员账号申报的用户此处不会有数据。</a:t>
            </a:r>
          </a:p>
        </p:txBody>
      </p:sp>
      <p:pic>
        <p:nvPicPr>
          <p:cNvPr id="10" name="图片 9">
            <a:extLst>
              <a:ext uri="{FF2B5EF4-FFF2-40B4-BE49-F238E27FC236}">
                <a16:creationId xmlns:a16="http://schemas.microsoft.com/office/drawing/2014/main" id="{FD558147-504F-4A5A-8111-A04C4112E239}"/>
              </a:ext>
            </a:extLst>
          </p:cNvPr>
          <p:cNvPicPr>
            <a:picLocks noChangeAspect="1"/>
          </p:cNvPicPr>
          <p:nvPr/>
        </p:nvPicPr>
        <p:blipFill rotWithShape="1">
          <a:blip r:embed="rId2"/>
          <a:srcRect b="33676"/>
          <a:stretch/>
        </p:blipFill>
        <p:spPr>
          <a:xfrm>
            <a:off x="132987" y="2904131"/>
            <a:ext cx="11931823" cy="1821807"/>
          </a:xfrm>
          <a:prstGeom prst="rect">
            <a:avLst/>
          </a:prstGeom>
        </p:spPr>
      </p:pic>
      <p:pic>
        <p:nvPicPr>
          <p:cNvPr id="13" name="图片 12">
            <a:extLst>
              <a:ext uri="{FF2B5EF4-FFF2-40B4-BE49-F238E27FC236}">
                <a16:creationId xmlns:a16="http://schemas.microsoft.com/office/drawing/2014/main" id="{42B45C52-23CE-4EF1-AC81-A3EF72EFA2FA}"/>
              </a:ext>
            </a:extLst>
          </p:cNvPr>
          <p:cNvPicPr>
            <a:picLocks noChangeAspect="1"/>
          </p:cNvPicPr>
          <p:nvPr/>
        </p:nvPicPr>
        <p:blipFill rotWithShape="1">
          <a:blip r:embed="rId3"/>
          <a:srcRect b="13268"/>
          <a:stretch/>
        </p:blipFill>
        <p:spPr>
          <a:xfrm>
            <a:off x="132987" y="4509914"/>
            <a:ext cx="11931823" cy="1821807"/>
          </a:xfrm>
          <a:prstGeom prst="rect">
            <a:avLst/>
          </a:prstGeom>
        </p:spPr>
      </p:pic>
    </p:spTree>
    <p:extLst>
      <p:ext uri="{BB962C8B-B14F-4D97-AF65-F5344CB8AC3E}">
        <p14:creationId xmlns:p14="http://schemas.microsoft.com/office/powerpoint/2010/main" val="2097861501"/>
      </p:ext>
    </p:extLst>
  </p:cSld>
  <p:clrMapOvr>
    <a:masterClrMapping/>
  </p:clrMapOvr>
  <p:transition spd="slow" advTm="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anose="020B0503020204020204" pitchFamily="34" charset="-122"/>
                <a:ea typeface="微软雅黑" panose="020B0503020204020204" pitchFamily="34" charset="-122"/>
              </a:rPr>
              <a:t>目录 </a:t>
            </a:r>
            <a:endParaRPr lang="en-US" altLang="zh-CN" sz="4800" b="1" spc="200" dirty="0">
              <a:solidFill>
                <a:schemeClr val="bg1"/>
              </a:solidFill>
              <a:latin typeface="微软雅黑" panose="020B0503020204020204" pitchFamily="34" charset="-122"/>
              <a:ea typeface="微软雅黑" panose="020B0503020204020204" pitchFamily="34" charset="-122"/>
            </a:endParaRPr>
          </a:p>
          <a:p>
            <a:pPr algn="r">
              <a:defRPr/>
            </a:pPr>
            <a:r>
              <a:rPr lang="en-US" altLang="zh-CN" sz="3200" b="1" spc="200" dirty="0">
                <a:solidFill>
                  <a:schemeClr val="bg1"/>
                </a:solidFill>
                <a:latin typeface="微软雅黑" panose="020B0503020204020204" pitchFamily="34" charset="-122"/>
                <a:ea typeface="微软雅黑" panose="020B0503020204020204" pitchFamily="34" charset="-122"/>
              </a:rPr>
              <a:t>CONTENTS</a:t>
            </a:r>
            <a:endParaRPr lang="zh-CN" altLang="en-US" sz="3200" b="1" spc="200" dirty="0">
              <a:solidFill>
                <a:schemeClr val="bg1"/>
              </a:solidFill>
              <a:latin typeface="微软雅黑" panose="020B0503020204020204" pitchFamily="34" charset="-122"/>
              <a:ea typeface="微软雅黑" panose="020B0503020204020204" pitchFamily="34" charset="-122"/>
            </a:endParaRPr>
          </a:p>
        </p:txBody>
      </p:sp>
      <p:sp>
        <p:nvSpPr>
          <p:cNvPr id="88" name="下箭头 87"/>
          <p:cNvSpPr/>
          <p:nvPr/>
        </p:nvSpPr>
        <p:spPr>
          <a:xfrm rot="16200000">
            <a:off x="4755809" y="2623749"/>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
        <p:nvSpPr>
          <p:cNvPr id="17" name="圆角矩形 66">
            <a:extLst>
              <a:ext uri="{FF2B5EF4-FFF2-40B4-BE49-F238E27FC236}">
                <a16:creationId xmlns:a16="http://schemas.microsoft.com/office/drawing/2014/main" id="{E3D0C07C-69C8-4D9C-AE7B-CA1E134E5163}"/>
              </a:ext>
            </a:extLst>
          </p:cNvPr>
          <p:cNvSpPr/>
          <p:nvPr/>
        </p:nvSpPr>
        <p:spPr>
          <a:xfrm>
            <a:off x="5951780" y="2707690"/>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22" name="组合 21">
            <a:extLst>
              <a:ext uri="{FF2B5EF4-FFF2-40B4-BE49-F238E27FC236}">
                <a16:creationId xmlns:a16="http://schemas.microsoft.com/office/drawing/2014/main" id="{8CCE27E2-D94A-46D9-B6BF-3D339A6FAF3F}"/>
              </a:ext>
            </a:extLst>
          </p:cNvPr>
          <p:cNvGrpSpPr/>
          <p:nvPr/>
        </p:nvGrpSpPr>
        <p:grpSpPr>
          <a:xfrm>
            <a:off x="6961591" y="2707690"/>
            <a:ext cx="4682200" cy="511504"/>
            <a:chOff x="6315199" y="2410178"/>
            <a:chExt cx="3744416" cy="511504"/>
          </a:xfrm>
        </p:grpSpPr>
        <p:sp>
          <p:nvSpPr>
            <p:cNvPr id="23" name="圆角矩形 72">
              <a:extLst>
                <a:ext uri="{FF2B5EF4-FFF2-40B4-BE49-F238E27FC236}">
                  <a16:creationId xmlns:a16="http://schemas.microsoft.com/office/drawing/2014/main" id="{E5C827DA-9888-4369-9331-3ADE5652DB17}"/>
                </a:ext>
              </a:extLst>
            </p:cNvPr>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4" name="矩形 23">
              <a:extLst>
                <a:ext uri="{FF2B5EF4-FFF2-40B4-BE49-F238E27FC236}">
                  <a16:creationId xmlns:a16="http://schemas.microsoft.com/office/drawing/2014/main" id="{5B4C4BE4-5EDF-4514-A8E9-B33F79585BF3}"/>
                </a:ext>
              </a:extLst>
            </p:cNvPr>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项目申报常见问题</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63964974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56" presetClass="path" presetSubtype="0" accel="50000" decel="50000" fill="hold" grpId="1" nodeType="withEffect">
                                  <p:stCondLst>
                                    <p:cond delay="0"/>
                                  </p:stCondLst>
                                  <p:childTnLst>
                                    <p:animMotion origin="layout" path="M -0.03737 0.04121 L -6.25E-7 -3.33333E-6 " pathEditMode="relative" rAng="0" ptsTypes="AA">
                                      <p:cBhvr>
                                        <p:cTn id="9" dur="700" fill="hold"/>
                                        <p:tgtEl>
                                          <p:spTgt spid="17"/>
                                        </p:tgtEl>
                                        <p:attrNameLst>
                                          <p:attrName>ppt_x</p:attrName>
                                          <p:attrName>ppt_y</p:attrName>
                                        </p:attrNameLst>
                                      </p:cBhvr>
                                      <p:rCtr x="1862" y="-2060"/>
                                    </p:animMotion>
                                  </p:childTnLst>
                                </p:cTn>
                              </p:par>
                              <p:par>
                                <p:cTn id="10" presetID="22" presetClass="entr" presetSubtype="8"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26" presetClass="emph" presetSubtype="0" fill="hold" grpId="2" nodeType="after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7" grpId="2"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00A0869-EA8C-0AB7-2DF0-A027FFD4952E}"/>
              </a:ext>
            </a:extLst>
          </p:cNvPr>
          <p:cNvPicPr>
            <a:picLocks noChangeAspect="1"/>
          </p:cNvPicPr>
          <p:nvPr/>
        </p:nvPicPr>
        <p:blipFill>
          <a:blip r:embed="rId3"/>
          <a:stretch>
            <a:fillRect/>
          </a:stretch>
        </p:blipFill>
        <p:spPr>
          <a:xfrm>
            <a:off x="6381810" y="4241243"/>
            <a:ext cx="5246918" cy="1697866"/>
          </a:xfrm>
          <a:prstGeom prst="rect">
            <a:avLst/>
          </a:prstGeom>
        </p:spPr>
      </p:pic>
      <p:pic>
        <p:nvPicPr>
          <p:cNvPr id="4" name="图片 3">
            <a:extLst>
              <a:ext uri="{FF2B5EF4-FFF2-40B4-BE49-F238E27FC236}">
                <a16:creationId xmlns:a16="http://schemas.microsoft.com/office/drawing/2014/main" id="{6D0CC0FB-B4F7-4361-BAC0-0DA2C3A283BC}"/>
              </a:ext>
            </a:extLst>
          </p:cNvPr>
          <p:cNvPicPr>
            <a:picLocks noChangeAspect="1"/>
          </p:cNvPicPr>
          <p:nvPr/>
        </p:nvPicPr>
        <p:blipFill rotWithShape="1">
          <a:blip r:embed="rId4"/>
          <a:srcRect b="41731"/>
          <a:stretch/>
        </p:blipFill>
        <p:spPr>
          <a:xfrm>
            <a:off x="682335" y="3024153"/>
            <a:ext cx="10668925" cy="990224"/>
          </a:xfrm>
          <a:prstGeom prst="rect">
            <a:avLst/>
          </a:prstGeom>
        </p:spPr>
      </p:pic>
      <p:pic>
        <p:nvPicPr>
          <p:cNvPr id="12" name="图片 11">
            <a:extLst>
              <a:ext uri="{FF2B5EF4-FFF2-40B4-BE49-F238E27FC236}">
                <a16:creationId xmlns:a16="http://schemas.microsoft.com/office/drawing/2014/main" id="{7450A5C2-D368-44FB-B11C-195D2534DDB6}"/>
              </a:ext>
            </a:extLst>
          </p:cNvPr>
          <p:cNvPicPr>
            <a:picLocks noChangeAspect="1"/>
          </p:cNvPicPr>
          <p:nvPr/>
        </p:nvPicPr>
        <p:blipFill rotWithShape="1">
          <a:blip r:embed="rId5"/>
          <a:srcRect r="44094"/>
          <a:stretch/>
        </p:blipFill>
        <p:spPr>
          <a:xfrm>
            <a:off x="266527" y="4221882"/>
            <a:ext cx="5935103" cy="1717227"/>
          </a:xfrm>
          <a:prstGeom prst="rect">
            <a:avLst/>
          </a:prstGeom>
        </p:spPr>
      </p:pic>
      <p:sp>
        <p:nvSpPr>
          <p:cNvPr id="2" name="灯片编号占位符 1">
            <a:extLst>
              <a:ext uri="{FF2B5EF4-FFF2-40B4-BE49-F238E27FC236}">
                <a16:creationId xmlns:a16="http://schemas.microsoft.com/office/drawing/2014/main" id="{BB32E0ED-5B1E-428A-880F-803979C62248}"/>
              </a:ext>
            </a:extLst>
          </p:cNvPr>
          <p:cNvSpPr>
            <a:spLocks noGrp="1"/>
          </p:cNvSpPr>
          <p:nvPr>
            <p:ph type="sldNum" sz="quarter" idx="12"/>
          </p:nvPr>
        </p:nvSpPr>
        <p:spPr/>
        <p:txBody>
          <a:bodyPr/>
          <a:lstStyle/>
          <a:p>
            <a:fld id="{EB730883-2733-4EB0-9793-894FF9D50112}" type="slidenum">
              <a:rPr lang="zh-CN" altLang="en-US" smtClean="0"/>
              <a:t>14</a:t>
            </a:fld>
            <a:endParaRPr lang="zh-CN" altLang="en-US"/>
          </a:p>
        </p:txBody>
      </p:sp>
      <p:sp>
        <p:nvSpPr>
          <p:cNvPr id="7" name="文本框 6">
            <a:extLst>
              <a:ext uri="{FF2B5EF4-FFF2-40B4-BE49-F238E27FC236}">
                <a16:creationId xmlns:a16="http://schemas.microsoft.com/office/drawing/2014/main" id="{F0EDC2B7-AC9F-442B-AB2D-C7E4F143E683}"/>
              </a:ext>
            </a:extLst>
          </p:cNvPr>
          <p:cNvSpPr txBox="1"/>
          <p:nvPr/>
        </p:nvSpPr>
        <p:spPr>
          <a:xfrm>
            <a:off x="482551" y="899745"/>
            <a:ext cx="11233248" cy="1884618"/>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Q1</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我在注册认证中途关闭了浏览器之后不知道如何继续进行操作了？</a:t>
            </a:r>
            <a:endParaRPr lang="en-US" altLang="zh-CN" sz="20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注册账号是在平台上进行的，所以要继续进行也需要登录到平台后操作，点击项目申报系统登录界面左上角的“南昌科技创新公共服务平台”的链接，跳转后在平台首页登录，之后点击账号下拉菜单中的“会员中心”即可继续进行。</a:t>
            </a:r>
          </a:p>
        </p:txBody>
      </p:sp>
      <p:sp>
        <p:nvSpPr>
          <p:cNvPr id="18" name="矩形 17">
            <a:extLst>
              <a:ext uri="{FF2B5EF4-FFF2-40B4-BE49-F238E27FC236}">
                <a16:creationId xmlns:a16="http://schemas.microsoft.com/office/drawing/2014/main" id="{335F3739-207D-4898-B64E-F46A85484597}"/>
              </a:ext>
            </a:extLst>
          </p:cNvPr>
          <p:cNvSpPr/>
          <p:nvPr/>
        </p:nvSpPr>
        <p:spPr>
          <a:xfrm>
            <a:off x="650295" y="2832022"/>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1</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矩形 19">
            <a:extLst>
              <a:ext uri="{FF2B5EF4-FFF2-40B4-BE49-F238E27FC236}">
                <a16:creationId xmlns:a16="http://schemas.microsoft.com/office/drawing/2014/main" id="{F0902E93-EA4A-4DC8-AF97-705941C64864}"/>
              </a:ext>
            </a:extLst>
          </p:cNvPr>
          <p:cNvSpPr/>
          <p:nvPr/>
        </p:nvSpPr>
        <p:spPr>
          <a:xfrm>
            <a:off x="463807" y="4151947"/>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2</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矩形 21">
            <a:extLst>
              <a:ext uri="{FF2B5EF4-FFF2-40B4-BE49-F238E27FC236}">
                <a16:creationId xmlns:a16="http://schemas.microsoft.com/office/drawing/2014/main" id="{6FA8D16A-33B0-463D-9CDA-07F5E16B116F}"/>
              </a:ext>
            </a:extLst>
          </p:cNvPr>
          <p:cNvSpPr/>
          <p:nvPr/>
        </p:nvSpPr>
        <p:spPr>
          <a:xfrm>
            <a:off x="6408542" y="4066052"/>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3</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43320188"/>
      </p:ext>
    </p:extLst>
  </p:cSld>
  <p:clrMapOvr>
    <a:masterClrMapping/>
  </p:clrMapOvr>
  <p:transition spd="slow" advTm="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7450A5C2-D368-44FB-B11C-195D2534DDB6}"/>
              </a:ext>
            </a:extLst>
          </p:cNvPr>
          <p:cNvPicPr>
            <a:picLocks noChangeAspect="1"/>
          </p:cNvPicPr>
          <p:nvPr/>
        </p:nvPicPr>
        <p:blipFill rotWithShape="1">
          <a:blip r:embed="rId3"/>
          <a:srcRect r="44094"/>
          <a:stretch/>
        </p:blipFill>
        <p:spPr>
          <a:xfrm>
            <a:off x="331613" y="4016823"/>
            <a:ext cx="5935103" cy="1717227"/>
          </a:xfrm>
          <a:prstGeom prst="rect">
            <a:avLst/>
          </a:prstGeom>
        </p:spPr>
      </p:pic>
      <p:pic>
        <p:nvPicPr>
          <p:cNvPr id="15" name="图片 14">
            <a:extLst>
              <a:ext uri="{FF2B5EF4-FFF2-40B4-BE49-F238E27FC236}">
                <a16:creationId xmlns:a16="http://schemas.microsoft.com/office/drawing/2014/main" id="{80CFBBFF-4EA8-D70B-B4B0-1E213AAA28B8}"/>
              </a:ext>
            </a:extLst>
          </p:cNvPr>
          <p:cNvPicPr>
            <a:picLocks noChangeAspect="1"/>
          </p:cNvPicPr>
          <p:nvPr/>
        </p:nvPicPr>
        <p:blipFill>
          <a:blip r:embed="rId4"/>
          <a:stretch>
            <a:fillRect/>
          </a:stretch>
        </p:blipFill>
        <p:spPr>
          <a:xfrm>
            <a:off x="4283367" y="4590312"/>
            <a:ext cx="5344716" cy="1729513"/>
          </a:xfrm>
          <a:prstGeom prst="rect">
            <a:avLst/>
          </a:prstGeom>
        </p:spPr>
      </p:pic>
      <p:pic>
        <p:nvPicPr>
          <p:cNvPr id="5" name="图片 4">
            <a:extLst>
              <a:ext uri="{FF2B5EF4-FFF2-40B4-BE49-F238E27FC236}">
                <a16:creationId xmlns:a16="http://schemas.microsoft.com/office/drawing/2014/main" id="{A274CFEA-9321-4CB6-B741-5725A5893651}"/>
              </a:ext>
            </a:extLst>
          </p:cNvPr>
          <p:cNvPicPr>
            <a:picLocks noChangeAspect="1"/>
          </p:cNvPicPr>
          <p:nvPr/>
        </p:nvPicPr>
        <p:blipFill rotWithShape="1">
          <a:blip r:embed="rId5"/>
          <a:srcRect b="47387"/>
          <a:stretch/>
        </p:blipFill>
        <p:spPr>
          <a:xfrm>
            <a:off x="521468" y="2842765"/>
            <a:ext cx="10668925" cy="894106"/>
          </a:xfrm>
          <a:prstGeom prst="rect">
            <a:avLst/>
          </a:prstGeom>
        </p:spPr>
      </p:pic>
      <p:sp>
        <p:nvSpPr>
          <p:cNvPr id="2" name="灯片编号占位符 1">
            <a:extLst>
              <a:ext uri="{FF2B5EF4-FFF2-40B4-BE49-F238E27FC236}">
                <a16:creationId xmlns:a16="http://schemas.microsoft.com/office/drawing/2014/main" id="{BB32E0ED-5B1E-428A-880F-803979C62248}"/>
              </a:ext>
            </a:extLst>
          </p:cNvPr>
          <p:cNvSpPr>
            <a:spLocks noGrp="1"/>
          </p:cNvSpPr>
          <p:nvPr>
            <p:ph type="sldNum" sz="quarter" idx="12"/>
          </p:nvPr>
        </p:nvSpPr>
        <p:spPr/>
        <p:txBody>
          <a:bodyPr/>
          <a:lstStyle/>
          <a:p>
            <a:fld id="{EB730883-2733-4EB0-9793-894FF9D50112}" type="slidenum">
              <a:rPr lang="zh-CN" altLang="en-US" smtClean="0"/>
              <a:t>15</a:t>
            </a:fld>
            <a:endParaRPr lang="zh-CN" altLang="en-US"/>
          </a:p>
        </p:txBody>
      </p:sp>
      <p:sp>
        <p:nvSpPr>
          <p:cNvPr id="7" name="文本框 6">
            <a:extLst>
              <a:ext uri="{FF2B5EF4-FFF2-40B4-BE49-F238E27FC236}">
                <a16:creationId xmlns:a16="http://schemas.microsoft.com/office/drawing/2014/main" id="{F0EDC2B7-AC9F-442B-AB2D-C7E4F143E683}"/>
              </a:ext>
            </a:extLst>
          </p:cNvPr>
          <p:cNvSpPr txBox="1"/>
          <p:nvPr/>
        </p:nvSpPr>
        <p:spPr>
          <a:xfrm>
            <a:off x="506076" y="890324"/>
            <a:ext cx="11521280" cy="1884618"/>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Q2</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我的企业信息有变更该如何更新？</a:t>
            </a:r>
            <a:endParaRPr lang="en-US" altLang="zh-CN" sz="20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：更新账号信息也需要登录到平台上进行，点击项目申报系统登录界面左上角的“南昌科技创新公共服务平台”的链接，跳转后在平台首页登录，之后点击账号下拉菜单中的“会员中心”选择“认证资料维护”</a:t>
            </a:r>
          </a:p>
        </p:txBody>
      </p:sp>
      <p:sp>
        <p:nvSpPr>
          <p:cNvPr id="18" name="矩形 17">
            <a:extLst>
              <a:ext uri="{FF2B5EF4-FFF2-40B4-BE49-F238E27FC236}">
                <a16:creationId xmlns:a16="http://schemas.microsoft.com/office/drawing/2014/main" id="{335F3739-207D-4898-B64E-F46A85484597}"/>
              </a:ext>
            </a:extLst>
          </p:cNvPr>
          <p:cNvSpPr/>
          <p:nvPr/>
        </p:nvSpPr>
        <p:spPr>
          <a:xfrm>
            <a:off x="485839" y="2644681"/>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1</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矩形 19">
            <a:extLst>
              <a:ext uri="{FF2B5EF4-FFF2-40B4-BE49-F238E27FC236}">
                <a16:creationId xmlns:a16="http://schemas.microsoft.com/office/drawing/2014/main" id="{F0902E93-EA4A-4DC8-AF97-705941C64864}"/>
              </a:ext>
            </a:extLst>
          </p:cNvPr>
          <p:cNvSpPr/>
          <p:nvPr/>
        </p:nvSpPr>
        <p:spPr>
          <a:xfrm>
            <a:off x="642405" y="4042779"/>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2</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矩形 21">
            <a:extLst>
              <a:ext uri="{FF2B5EF4-FFF2-40B4-BE49-F238E27FC236}">
                <a16:creationId xmlns:a16="http://schemas.microsoft.com/office/drawing/2014/main" id="{6FA8D16A-33B0-463D-9CDA-07F5E16B116F}"/>
              </a:ext>
            </a:extLst>
          </p:cNvPr>
          <p:cNvSpPr/>
          <p:nvPr/>
        </p:nvSpPr>
        <p:spPr>
          <a:xfrm>
            <a:off x="4474137" y="4719315"/>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3</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文本框 2">
            <a:extLst>
              <a:ext uri="{FF2B5EF4-FFF2-40B4-BE49-F238E27FC236}">
                <a16:creationId xmlns:a16="http://schemas.microsoft.com/office/drawing/2014/main" id="{25296662-71E1-4D3B-80F2-6F98E005F63C}"/>
              </a:ext>
            </a:extLst>
          </p:cNvPr>
          <p:cNvSpPr txBox="1"/>
          <p:nvPr/>
        </p:nvSpPr>
        <p:spPr>
          <a:xfrm>
            <a:off x="9627567" y="6119770"/>
            <a:ext cx="1562826"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（接下页）</a:t>
            </a:r>
          </a:p>
        </p:txBody>
      </p:sp>
      <p:pic>
        <p:nvPicPr>
          <p:cNvPr id="10" name="图片 9">
            <a:extLst>
              <a:ext uri="{FF2B5EF4-FFF2-40B4-BE49-F238E27FC236}">
                <a16:creationId xmlns:a16="http://schemas.microsoft.com/office/drawing/2014/main" id="{49AA7747-5BED-49AF-99FD-59406F3B5467}"/>
              </a:ext>
            </a:extLst>
          </p:cNvPr>
          <p:cNvPicPr>
            <a:picLocks noChangeAspect="1"/>
          </p:cNvPicPr>
          <p:nvPr/>
        </p:nvPicPr>
        <p:blipFill rotWithShape="1">
          <a:blip r:embed="rId6"/>
          <a:srcRect l="4002" r="7662" b="7224"/>
          <a:stretch/>
        </p:blipFill>
        <p:spPr>
          <a:xfrm>
            <a:off x="9945929" y="3906762"/>
            <a:ext cx="1495112" cy="2212405"/>
          </a:xfrm>
          <a:prstGeom prst="rect">
            <a:avLst/>
          </a:prstGeom>
        </p:spPr>
      </p:pic>
      <p:sp>
        <p:nvSpPr>
          <p:cNvPr id="13" name="矩形 12">
            <a:extLst>
              <a:ext uri="{FF2B5EF4-FFF2-40B4-BE49-F238E27FC236}">
                <a16:creationId xmlns:a16="http://schemas.microsoft.com/office/drawing/2014/main" id="{4DFBE0FE-2DEB-4437-90DF-C380E10D0427}"/>
              </a:ext>
            </a:extLst>
          </p:cNvPr>
          <p:cNvSpPr/>
          <p:nvPr/>
        </p:nvSpPr>
        <p:spPr>
          <a:xfrm>
            <a:off x="9873257" y="3736871"/>
            <a:ext cx="535723" cy="923330"/>
          </a:xfrm>
          <a:prstGeom prst="rect">
            <a:avLst/>
          </a:prstGeom>
          <a:noFill/>
        </p:spPr>
        <p:txBody>
          <a:bodyPr wrap="none" lIns="91440" tIns="45720" rIns="91440" bIns="45720">
            <a:spAutoFit/>
          </a:bodyPr>
          <a:lstStyle/>
          <a:p>
            <a:pPr algn="ctr"/>
            <a:r>
              <a:rPr lang="en-US" altLang="zh-CN" sz="5400" b="1" cap="none" spc="0" dirty="0">
                <a:ln w="6600">
                  <a:solidFill>
                    <a:schemeClr val="accent2"/>
                  </a:solidFill>
                  <a:prstDash val="solid"/>
                </a:ln>
                <a:solidFill>
                  <a:srgbClr val="FFFFFF"/>
                </a:solidFill>
                <a:effectLst>
                  <a:outerShdw dist="38100" dir="2700000" algn="tl" rotWithShape="0">
                    <a:schemeClr val="accent2"/>
                  </a:outerShdw>
                </a:effectLst>
              </a:rPr>
              <a:t>4</a:t>
            </a:r>
            <a:endParaRPr lang="zh-CN" alt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08979795"/>
      </p:ext>
    </p:extLst>
  </p:cSld>
  <p:clrMapOvr>
    <a:masterClrMapping/>
  </p:clrMapOvr>
  <p:transition spd="slow" advTm="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32E0ED-5B1E-428A-880F-803979C62248}"/>
              </a:ext>
            </a:extLst>
          </p:cNvPr>
          <p:cNvSpPr>
            <a:spLocks noGrp="1"/>
          </p:cNvSpPr>
          <p:nvPr>
            <p:ph type="sldNum" sz="quarter" idx="12"/>
          </p:nvPr>
        </p:nvSpPr>
        <p:spPr/>
        <p:txBody>
          <a:bodyPr/>
          <a:lstStyle/>
          <a:p>
            <a:fld id="{EB730883-2733-4EB0-9793-894FF9D50112}" type="slidenum">
              <a:rPr lang="zh-CN" altLang="en-US" smtClean="0"/>
              <a:t>16</a:t>
            </a:fld>
            <a:endParaRPr lang="zh-CN" altLang="en-US"/>
          </a:p>
        </p:txBody>
      </p:sp>
      <p:sp>
        <p:nvSpPr>
          <p:cNvPr id="8" name="文本框 7">
            <a:extLst>
              <a:ext uri="{FF2B5EF4-FFF2-40B4-BE49-F238E27FC236}">
                <a16:creationId xmlns:a16="http://schemas.microsoft.com/office/drawing/2014/main" id="{AF7FC04B-9E99-40BB-ADD4-664CB13C288E}"/>
              </a:ext>
            </a:extLst>
          </p:cNvPr>
          <p:cNvSpPr txBox="1"/>
          <p:nvPr/>
        </p:nvSpPr>
        <p:spPr>
          <a:xfrm>
            <a:off x="482551" y="795479"/>
            <a:ext cx="11233248" cy="2346283"/>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企业相关信息需要更新的话，</a:t>
            </a:r>
            <a:r>
              <a:rPr lang="zh-CN" altLang="en-US" sz="2000" dirty="0">
                <a:solidFill>
                  <a:srgbClr val="FF0000"/>
                </a:solidFill>
                <a:latin typeface="微软雅黑" panose="020B0503020204020204" pitchFamily="34" charset="-122"/>
                <a:ea typeface="微软雅黑" panose="020B0503020204020204" pitchFamily="34" charset="-122"/>
              </a:rPr>
              <a:t>输入统一社会信用代码后点击按钮“点击验证”</a:t>
            </a:r>
            <a:r>
              <a:rPr lang="zh-CN" altLang="en-US" sz="2000" dirty="0">
                <a:latin typeface="微软雅黑" panose="020B0503020204020204" pitchFamily="34" charset="-122"/>
                <a:ea typeface="微软雅黑" panose="020B0503020204020204" pitchFamily="34" charset="-122"/>
              </a:rPr>
              <a:t>，系统会自动填充相关信息，检查是否已刷新为最新内容并且与最新的营业执照完全一致（包括括号内容及星号等符号内容，若内容有出入可手动编辑添加至完全一致），之后进行下一步的材料上传，传新材料前先删除原材料，上传最新的营业执照，重新下载实名认证信息表打印盖章上传，所有材料都保持正向上传，之后提交审核，通过后方可进入项目申报系统。</a:t>
            </a:r>
          </a:p>
        </p:txBody>
      </p:sp>
      <p:pic>
        <p:nvPicPr>
          <p:cNvPr id="10" name="图片 9">
            <a:extLst>
              <a:ext uri="{FF2B5EF4-FFF2-40B4-BE49-F238E27FC236}">
                <a16:creationId xmlns:a16="http://schemas.microsoft.com/office/drawing/2014/main" id="{AF40EE2E-5861-433C-A5D9-CDF466051C79}"/>
              </a:ext>
            </a:extLst>
          </p:cNvPr>
          <p:cNvPicPr>
            <a:picLocks noChangeAspect="1"/>
          </p:cNvPicPr>
          <p:nvPr/>
        </p:nvPicPr>
        <p:blipFill>
          <a:blip r:embed="rId3"/>
          <a:stretch>
            <a:fillRect/>
          </a:stretch>
        </p:blipFill>
        <p:spPr>
          <a:xfrm>
            <a:off x="354687" y="3314573"/>
            <a:ext cx="6608584" cy="2995541"/>
          </a:xfrm>
          <a:prstGeom prst="rect">
            <a:avLst/>
          </a:prstGeom>
        </p:spPr>
      </p:pic>
      <p:pic>
        <p:nvPicPr>
          <p:cNvPr id="14" name="图片 13">
            <a:extLst>
              <a:ext uri="{FF2B5EF4-FFF2-40B4-BE49-F238E27FC236}">
                <a16:creationId xmlns:a16="http://schemas.microsoft.com/office/drawing/2014/main" id="{96CADD5C-4E1E-433E-9730-E8AD05A4579C}"/>
              </a:ext>
            </a:extLst>
          </p:cNvPr>
          <p:cNvPicPr>
            <a:picLocks noChangeAspect="1"/>
          </p:cNvPicPr>
          <p:nvPr/>
        </p:nvPicPr>
        <p:blipFill>
          <a:blip r:embed="rId4"/>
          <a:stretch>
            <a:fillRect/>
          </a:stretch>
        </p:blipFill>
        <p:spPr>
          <a:xfrm>
            <a:off x="7002976" y="3126691"/>
            <a:ext cx="4906736" cy="3255431"/>
          </a:xfrm>
          <a:prstGeom prst="rect">
            <a:avLst/>
          </a:prstGeom>
        </p:spPr>
      </p:pic>
    </p:spTree>
    <p:extLst>
      <p:ext uri="{BB962C8B-B14F-4D97-AF65-F5344CB8AC3E}">
        <p14:creationId xmlns:p14="http://schemas.microsoft.com/office/powerpoint/2010/main" val="2798521462"/>
      </p:ext>
    </p:extLst>
  </p:cSld>
  <p:clrMapOvr>
    <a:masterClrMapping/>
  </p:clrMapOvr>
  <p:transition spd="slow" advTm="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AB8A28E-96C6-47B8-8028-2D4ECFCB608A}"/>
              </a:ext>
            </a:extLst>
          </p:cNvPr>
          <p:cNvSpPr>
            <a:spLocks noGrp="1"/>
          </p:cNvSpPr>
          <p:nvPr>
            <p:ph type="sldNum" sz="quarter" idx="12"/>
          </p:nvPr>
        </p:nvSpPr>
        <p:spPr/>
        <p:txBody>
          <a:bodyPr/>
          <a:lstStyle/>
          <a:p>
            <a:fld id="{EB730883-2733-4EB0-9793-894FF9D50112}" type="slidenum">
              <a:rPr lang="zh-CN" altLang="en-US" smtClean="0"/>
              <a:t>17</a:t>
            </a:fld>
            <a:endParaRPr lang="zh-CN" altLang="en-US"/>
          </a:p>
        </p:txBody>
      </p:sp>
      <p:sp>
        <p:nvSpPr>
          <p:cNvPr id="8" name="文本框 7">
            <a:extLst>
              <a:ext uri="{FF2B5EF4-FFF2-40B4-BE49-F238E27FC236}">
                <a16:creationId xmlns:a16="http://schemas.microsoft.com/office/drawing/2014/main" id="{82262FB1-5FBE-461E-AA78-7FE0C7750600}"/>
              </a:ext>
            </a:extLst>
          </p:cNvPr>
          <p:cNvSpPr txBox="1"/>
          <p:nvPr/>
        </p:nvSpPr>
        <p:spPr>
          <a:xfrm>
            <a:off x="482550" y="876846"/>
            <a:ext cx="11233248" cy="1884618"/>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Q3</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企业研发后补助填报完了点击提交为什么提示内容校验失败？</a:t>
            </a:r>
            <a:endParaRPr lang="en-US" altLang="zh-CN" sz="20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：最近接到比较多的咨询问题是企业研发后补助这个项目提交的时候，会提示下图所示内容，此时检查一下表单中“是否为高新企业”这一项是不是勾选了，如果仅剩此项未勾选，则提交的时候会提示“</a:t>
            </a:r>
            <a:r>
              <a:rPr lang="en-US" altLang="zh-CN" sz="2000" dirty="0">
                <a:latin typeface="微软雅黑" panose="020B0503020204020204" pitchFamily="34" charset="-122"/>
                <a:ea typeface="微软雅黑" panose="020B0503020204020204" pitchFamily="34" charset="-122"/>
              </a:rPr>
              <a:t>undefined</a:t>
            </a:r>
            <a:r>
              <a:rPr lang="zh-CN" altLang="en-US" sz="2000" dirty="0">
                <a:latin typeface="微软雅黑" panose="020B0503020204020204" pitchFamily="34" charset="-122"/>
                <a:ea typeface="微软雅黑" panose="020B0503020204020204" pitchFamily="34" charset="-122"/>
              </a:rPr>
              <a:t>内容校验失败”，勾选后再点击提交即可。</a:t>
            </a:r>
          </a:p>
        </p:txBody>
      </p:sp>
      <p:pic>
        <p:nvPicPr>
          <p:cNvPr id="10" name="图片 9">
            <a:extLst>
              <a:ext uri="{FF2B5EF4-FFF2-40B4-BE49-F238E27FC236}">
                <a16:creationId xmlns:a16="http://schemas.microsoft.com/office/drawing/2014/main" id="{C9C5A9C9-4C19-4EBC-8F34-150E5AFA728C}"/>
              </a:ext>
            </a:extLst>
          </p:cNvPr>
          <p:cNvPicPr>
            <a:picLocks noChangeAspect="1"/>
          </p:cNvPicPr>
          <p:nvPr/>
        </p:nvPicPr>
        <p:blipFill rotWithShape="1">
          <a:blip r:embed="rId2">
            <a:extLst>
              <a:ext uri="{28A0092B-C50C-407E-A947-70E740481C1C}">
                <a14:useLocalDpi xmlns:a14="http://schemas.microsoft.com/office/drawing/2010/main" val="0"/>
              </a:ext>
            </a:extLst>
          </a:blip>
          <a:srcRect l="14657"/>
          <a:stretch/>
        </p:blipFill>
        <p:spPr>
          <a:xfrm>
            <a:off x="770583" y="3069754"/>
            <a:ext cx="10324631" cy="1865009"/>
          </a:xfrm>
          <a:prstGeom prst="rect">
            <a:avLst/>
          </a:prstGeom>
        </p:spPr>
      </p:pic>
      <p:pic>
        <p:nvPicPr>
          <p:cNvPr id="14" name="图片 13">
            <a:extLst>
              <a:ext uri="{FF2B5EF4-FFF2-40B4-BE49-F238E27FC236}">
                <a16:creationId xmlns:a16="http://schemas.microsoft.com/office/drawing/2014/main" id="{D800E23C-0BD3-46D7-B1C1-2B8F0E8A26C0}"/>
              </a:ext>
            </a:extLst>
          </p:cNvPr>
          <p:cNvPicPr>
            <a:picLocks noChangeAspect="1"/>
          </p:cNvPicPr>
          <p:nvPr/>
        </p:nvPicPr>
        <p:blipFill rotWithShape="1">
          <a:blip r:embed="rId3"/>
          <a:srcRect t="66218" r="12810"/>
          <a:stretch/>
        </p:blipFill>
        <p:spPr>
          <a:xfrm>
            <a:off x="626567" y="4941962"/>
            <a:ext cx="10635679" cy="1395988"/>
          </a:xfrm>
          <a:prstGeom prst="rect">
            <a:avLst/>
          </a:prstGeom>
        </p:spPr>
      </p:pic>
    </p:spTree>
    <p:extLst>
      <p:ext uri="{BB962C8B-B14F-4D97-AF65-F5344CB8AC3E}">
        <p14:creationId xmlns:p14="http://schemas.microsoft.com/office/powerpoint/2010/main" val="1910724115"/>
      </p:ext>
    </p:extLst>
  </p:cSld>
  <p:clrMapOvr>
    <a:masterClrMapping/>
  </p:clrMapOvr>
  <p:transition spd="slow" advTm="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AB8A28E-96C6-47B8-8028-2D4ECFCB608A}"/>
              </a:ext>
            </a:extLst>
          </p:cNvPr>
          <p:cNvSpPr>
            <a:spLocks noGrp="1"/>
          </p:cNvSpPr>
          <p:nvPr>
            <p:ph type="sldNum" sz="quarter" idx="12"/>
          </p:nvPr>
        </p:nvSpPr>
        <p:spPr/>
        <p:txBody>
          <a:bodyPr/>
          <a:lstStyle/>
          <a:p>
            <a:fld id="{EB730883-2733-4EB0-9793-894FF9D50112}" type="slidenum">
              <a:rPr lang="zh-CN" altLang="en-US" smtClean="0"/>
              <a:t>18</a:t>
            </a:fld>
            <a:endParaRPr lang="zh-CN" altLang="en-US"/>
          </a:p>
        </p:txBody>
      </p:sp>
      <p:sp>
        <p:nvSpPr>
          <p:cNvPr id="8" name="文本框 7">
            <a:extLst>
              <a:ext uri="{FF2B5EF4-FFF2-40B4-BE49-F238E27FC236}">
                <a16:creationId xmlns:a16="http://schemas.microsoft.com/office/drawing/2014/main" id="{82262FB1-5FBE-461E-AA78-7FE0C7750600}"/>
              </a:ext>
            </a:extLst>
          </p:cNvPr>
          <p:cNvSpPr txBox="1"/>
          <p:nvPr/>
        </p:nvSpPr>
        <p:spPr>
          <a:xfrm>
            <a:off x="241437" y="1011503"/>
            <a:ext cx="11882908" cy="2346283"/>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Q4</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为什么填写表单的时候有些内容保存不上？</a:t>
            </a:r>
            <a:endParaRPr lang="en-US" altLang="zh-CN" sz="20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：填写内容保存不上分几种情况：</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填写的内容不符合要求，比如位数不对、长度超长、填写汉字的地方填写了数字等，不符合要求的填写框在填写完成后依然会是一个红框，此时就要仔细检查一下所填内容，有字数限制的字段鼠标光标指向该填写框时会限制限制为多少字的红色小标签，填写内容符合字段要求的填写框红色会消失，以此判断。</a:t>
            </a:r>
          </a:p>
        </p:txBody>
      </p:sp>
      <p:pic>
        <p:nvPicPr>
          <p:cNvPr id="4" name="图片 3">
            <a:extLst>
              <a:ext uri="{FF2B5EF4-FFF2-40B4-BE49-F238E27FC236}">
                <a16:creationId xmlns:a16="http://schemas.microsoft.com/office/drawing/2014/main" id="{953A250F-8568-4402-8A84-6F96CCA8FDAE}"/>
              </a:ext>
            </a:extLst>
          </p:cNvPr>
          <p:cNvPicPr>
            <a:picLocks noChangeAspect="1"/>
          </p:cNvPicPr>
          <p:nvPr/>
        </p:nvPicPr>
        <p:blipFill rotWithShape="1">
          <a:blip r:embed="rId3"/>
          <a:srcRect l="3584" t="26900" r="786" b="30156"/>
          <a:stretch/>
        </p:blipFill>
        <p:spPr>
          <a:xfrm>
            <a:off x="350243" y="3708875"/>
            <a:ext cx="11665296" cy="1055339"/>
          </a:xfrm>
          <a:prstGeom prst="rect">
            <a:avLst/>
          </a:prstGeom>
        </p:spPr>
      </p:pic>
      <p:pic>
        <p:nvPicPr>
          <p:cNvPr id="13" name="图片 12">
            <a:extLst>
              <a:ext uri="{FF2B5EF4-FFF2-40B4-BE49-F238E27FC236}">
                <a16:creationId xmlns:a16="http://schemas.microsoft.com/office/drawing/2014/main" id="{7EA6AE5A-CC1D-4C5E-83C8-562BD517E6BA}"/>
              </a:ext>
            </a:extLst>
          </p:cNvPr>
          <p:cNvPicPr>
            <a:picLocks noChangeAspect="1"/>
          </p:cNvPicPr>
          <p:nvPr/>
        </p:nvPicPr>
        <p:blipFill rotWithShape="1">
          <a:blip r:embed="rId4"/>
          <a:srcRect t="44927"/>
          <a:stretch/>
        </p:blipFill>
        <p:spPr>
          <a:xfrm>
            <a:off x="375333" y="5447759"/>
            <a:ext cx="5082980" cy="646331"/>
          </a:xfrm>
          <a:prstGeom prst="rect">
            <a:avLst/>
          </a:prstGeom>
        </p:spPr>
      </p:pic>
      <p:pic>
        <p:nvPicPr>
          <p:cNvPr id="16" name="图片 15">
            <a:extLst>
              <a:ext uri="{FF2B5EF4-FFF2-40B4-BE49-F238E27FC236}">
                <a16:creationId xmlns:a16="http://schemas.microsoft.com/office/drawing/2014/main" id="{52920556-853A-4512-80B8-C8D6B14B8043}"/>
              </a:ext>
            </a:extLst>
          </p:cNvPr>
          <p:cNvPicPr>
            <a:picLocks noChangeAspect="1"/>
          </p:cNvPicPr>
          <p:nvPr/>
        </p:nvPicPr>
        <p:blipFill rotWithShape="1">
          <a:blip r:embed="rId5"/>
          <a:srcRect t="43832"/>
          <a:stretch/>
        </p:blipFill>
        <p:spPr>
          <a:xfrm>
            <a:off x="5815784" y="5446758"/>
            <a:ext cx="2819644" cy="646332"/>
          </a:xfrm>
          <a:prstGeom prst="rect">
            <a:avLst/>
          </a:prstGeom>
        </p:spPr>
      </p:pic>
      <p:sp>
        <p:nvSpPr>
          <p:cNvPr id="18" name="矩形 17">
            <a:extLst>
              <a:ext uri="{FF2B5EF4-FFF2-40B4-BE49-F238E27FC236}">
                <a16:creationId xmlns:a16="http://schemas.microsoft.com/office/drawing/2014/main" id="{CA9F684B-58E6-4898-8132-14A56D63747A}"/>
              </a:ext>
            </a:extLst>
          </p:cNvPr>
          <p:cNvSpPr/>
          <p:nvPr/>
        </p:nvSpPr>
        <p:spPr>
          <a:xfrm>
            <a:off x="5574670" y="5445757"/>
            <a:ext cx="1111202" cy="646331"/>
          </a:xfrm>
          <a:prstGeom prst="rect">
            <a:avLst/>
          </a:prstGeom>
          <a:noFill/>
        </p:spPr>
        <p:txBody>
          <a:bodyPr wrap="none" lIns="91440" tIns="45720" rIns="91440" bIns="45720">
            <a:spAutoFit/>
          </a:bodyPr>
          <a:lstStyle/>
          <a:p>
            <a:pPr algn="ctr"/>
            <a:r>
              <a:rPr lang="zh-CN" altLang="en-US" sz="3600" b="1" cap="none" spc="0" dirty="0">
                <a:ln w="6600">
                  <a:solidFill>
                    <a:schemeClr val="accent2"/>
                  </a:solidFill>
                  <a:prstDash val="solid"/>
                </a:ln>
                <a:solidFill>
                  <a:srgbClr val="00B050"/>
                </a:solidFill>
                <a:effectLst>
                  <a:outerShdw dist="38100" dir="2700000" algn="tl" rotWithShape="0">
                    <a:schemeClr val="accent2"/>
                  </a:outerShdw>
                </a:effectLst>
                <a:latin typeface="黑体" panose="02010609060101010101" pitchFamily="49" charset="-122"/>
                <a:ea typeface="黑体" panose="02010609060101010101" pitchFamily="49" charset="-122"/>
              </a:rPr>
              <a:t>正确</a:t>
            </a:r>
          </a:p>
        </p:txBody>
      </p:sp>
      <p:sp>
        <p:nvSpPr>
          <p:cNvPr id="19" name="矩形 18">
            <a:extLst>
              <a:ext uri="{FF2B5EF4-FFF2-40B4-BE49-F238E27FC236}">
                <a16:creationId xmlns:a16="http://schemas.microsoft.com/office/drawing/2014/main" id="{EFDC83C9-1268-46B7-9816-C31CA1C8A10E}"/>
              </a:ext>
            </a:extLst>
          </p:cNvPr>
          <p:cNvSpPr/>
          <p:nvPr/>
        </p:nvSpPr>
        <p:spPr>
          <a:xfrm>
            <a:off x="266527" y="5446758"/>
            <a:ext cx="1111202" cy="646331"/>
          </a:xfrm>
          <a:prstGeom prst="rect">
            <a:avLst/>
          </a:prstGeom>
          <a:noFill/>
        </p:spPr>
        <p:txBody>
          <a:bodyPr wrap="none" lIns="91440" tIns="45720" rIns="91440" bIns="45720">
            <a:spAutoFit/>
          </a:bodyPr>
          <a:lstStyle/>
          <a:p>
            <a:pPr algn="ctr"/>
            <a:r>
              <a:rPr lang="zh-CN" altLang="en-US" sz="3600" b="1" cap="none" spc="0" dirty="0">
                <a:ln w="6600">
                  <a:solidFill>
                    <a:schemeClr val="accent2"/>
                  </a:solidFill>
                  <a:prstDash val="solid"/>
                </a:ln>
                <a:solidFill>
                  <a:srgbClr val="FF0000"/>
                </a:solidFill>
                <a:effectLst>
                  <a:outerShdw dist="38100" dir="2700000" algn="tl" rotWithShape="0">
                    <a:schemeClr val="accent2"/>
                  </a:outerShdw>
                </a:effectLst>
                <a:latin typeface="黑体" panose="02010609060101010101" pitchFamily="49" charset="-122"/>
                <a:ea typeface="黑体" panose="02010609060101010101" pitchFamily="49" charset="-122"/>
              </a:rPr>
              <a:t>错误</a:t>
            </a:r>
          </a:p>
        </p:txBody>
      </p:sp>
      <p:sp>
        <p:nvSpPr>
          <p:cNvPr id="20" name="矩形 19">
            <a:extLst>
              <a:ext uri="{FF2B5EF4-FFF2-40B4-BE49-F238E27FC236}">
                <a16:creationId xmlns:a16="http://schemas.microsoft.com/office/drawing/2014/main" id="{8296C1AB-93F0-41E0-AFF6-5643B671DBA6}"/>
              </a:ext>
            </a:extLst>
          </p:cNvPr>
          <p:cNvSpPr/>
          <p:nvPr/>
        </p:nvSpPr>
        <p:spPr>
          <a:xfrm>
            <a:off x="8017272" y="4492680"/>
            <a:ext cx="3890809" cy="646331"/>
          </a:xfrm>
          <a:prstGeom prst="rect">
            <a:avLst/>
          </a:prstGeom>
          <a:noFill/>
        </p:spPr>
        <p:txBody>
          <a:bodyPr wrap="none" lIns="91440" tIns="45720" rIns="91440" bIns="45720">
            <a:spAutoFit/>
          </a:bodyPr>
          <a:lstStyle/>
          <a:p>
            <a:pPr algn="ctr"/>
            <a:r>
              <a:rPr lang="zh-CN" altLang="en-US" sz="3600" b="1" cap="none" spc="0" dirty="0">
                <a:ln w="6600">
                  <a:solidFill>
                    <a:schemeClr val="accent2"/>
                  </a:solidFill>
                  <a:prstDash val="solid"/>
                </a:ln>
                <a:solidFill>
                  <a:schemeClr val="bg1"/>
                </a:solidFill>
                <a:effectLst>
                  <a:outerShdw dist="38100" dir="2700000" algn="tl" rotWithShape="0">
                    <a:schemeClr val="accent2"/>
                  </a:outerShdw>
                </a:effectLst>
                <a:latin typeface="黑体" panose="02010609060101010101" pitchFamily="49" charset="-122"/>
                <a:ea typeface="黑体" panose="02010609060101010101" pitchFamily="49" charset="-122"/>
              </a:rPr>
              <a:t>字数长度超出限制</a:t>
            </a:r>
          </a:p>
        </p:txBody>
      </p:sp>
    </p:spTree>
    <p:extLst>
      <p:ext uri="{BB962C8B-B14F-4D97-AF65-F5344CB8AC3E}">
        <p14:creationId xmlns:p14="http://schemas.microsoft.com/office/powerpoint/2010/main" val="809053651"/>
      </p:ext>
    </p:extLst>
  </p:cSld>
  <p:clrMapOvr>
    <a:masterClrMapping/>
  </p:clrMapOvr>
  <p:transition spd="slow" advTm="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AB8A28E-96C6-47B8-8028-2D4ECFCB608A}"/>
              </a:ext>
            </a:extLst>
          </p:cNvPr>
          <p:cNvSpPr>
            <a:spLocks noGrp="1"/>
          </p:cNvSpPr>
          <p:nvPr>
            <p:ph type="sldNum" sz="quarter" idx="12"/>
          </p:nvPr>
        </p:nvSpPr>
        <p:spPr/>
        <p:txBody>
          <a:bodyPr/>
          <a:lstStyle/>
          <a:p>
            <a:fld id="{EB730883-2733-4EB0-9793-894FF9D50112}" type="slidenum">
              <a:rPr lang="zh-CN" altLang="en-US" smtClean="0"/>
              <a:t>19</a:t>
            </a:fld>
            <a:endParaRPr lang="zh-CN" altLang="en-US"/>
          </a:p>
        </p:txBody>
      </p:sp>
      <p:sp>
        <p:nvSpPr>
          <p:cNvPr id="5" name="文本框 4">
            <a:extLst>
              <a:ext uri="{FF2B5EF4-FFF2-40B4-BE49-F238E27FC236}">
                <a16:creationId xmlns:a16="http://schemas.microsoft.com/office/drawing/2014/main" id="{A2DF246B-7E3D-4012-956A-C84138D12E73}"/>
              </a:ext>
            </a:extLst>
          </p:cNvPr>
          <p:cNvSpPr txBox="1"/>
          <p:nvPr/>
        </p:nvSpPr>
        <p:spPr>
          <a:xfrm>
            <a:off x="400774" y="753088"/>
            <a:ext cx="11396802" cy="1884618"/>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、部分填写框为富文本输入框（顶部带有一小行工具栏）是可以添加图片的填写框，如果直接将内容从</a:t>
            </a:r>
            <a:r>
              <a:rPr lang="en-US" altLang="zh-CN" sz="2000" dirty="0">
                <a:latin typeface="微软雅黑" panose="020B0503020204020204" pitchFamily="34" charset="-122"/>
                <a:ea typeface="微软雅黑" panose="020B0503020204020204" pitchFamily="34" charset="-122"/>
              </a:rPr>
              <a:t>word</a:t>
            </a:r>
            <a:r>
              <a:rPr lang="zh-CN" altLang="en-US" sz="2000" dirty="0">
                <a:latin typeface="微软雅黑" panose="020B0503020204020204" pitchFamily="34" charset="-122"/>
                <a:ea typeface="微软雅黑" panose="020B0503020204020204" pitchFamily="34" charset="-122"/>
              </a:rPr>
              <a:t>复制粘贴进富文本填写框而不做其他任何编辑动作时，该填写框很有可能判断当前没有进行操作，从而使点击保存后粘贴进去的内容消失，此时只需要将复制进去的内容全选，再点击工具栏上的“橡皮擦”按钮清除文字格式，或者复制粘贴后在文字末尾处敲击两下空格，再进行保存即可。</a:t>
            </a:r>
          </a:p>
        </p:txBody>
      </p:sp>
      <p:pic>
        <p:nvPicPr>
          <p:cNvPr id="6" name="图片 5">
            <a:extLst>
              <a:ext uri="{FF2B5EF4-FFF2-40B4-BE49-F238E27FC236}">
                <a16:creationId xmlns:a16="http://schemas.microsoft.com/office/drawing/2014/main" id="{A2DEB97F-DCE6-46A5-B953-FA628EDC3375}"/>
              </a:ext>
            </a:extLst>
          </p:cNvPr>
          <p:cNvPicPr>
            <a:picLocks noChangeAspect="1"/>
          </p:cNvPicPr>
          <p:nvPr/>
        </p:nvPicPr>
        <p:blipFill rotWithShape="1">
          <a:blip r:embed="rId2"/>
          <a:srcRect l="473" t="3128" r="-1" b="4820"/>
          <a:stretch/>
        </p:blipFill>
        <p:spPr>
          <a:xfrm>
            <a:off x="2426767" y="2679440"/>
            <a:ext cx="9708284" cy="2118506"/>
          </a:xfrm>
          <a:prstGeom prst="rect">
            <a:avLst/>
          </a:prstGeom>
        </p:spPr>
      </p:pic>
      <p:pic>
        <p:nvPicPr>
          <p:cNvPr id="12" name="图片 11">
            <a:extLst>
              <a:ext uri="{FF2B5EF4-FFF2-40B4-BE49-F238E27FC236}">
                <a16:creationId xmlns:a16="http://schemas.microsoft.com/office/drawing/2014/main" id="{D25B70B8-EABB-474F-ABD2-6CBB42E6095D}"/>
              </a:ext>
            </a:extLst>
          </p:cNvPr>
          <p:cNvPicPr>
            <a:picLocks noChangeAspect="1"/>
          </p:cNvPicPr>
          <p:nvPr/>
        </p:nvPicPr>
        <p:blipFill>
          <a:blip r:embed="rId3"/>
          <a:stretch>
            <a:fillRect/>
          </a:stretch>
        </p:blipFill>
        <p:spPr>
          <a:xfrm>
            <a:off x="85724" y="4509914"/>
            <a:ext cx="9685859" cy="2171888"/>
          </a:xfrm>
          <a:prstGeom prst="rect">
            <a:avLst/>
          </a:prstGeom>
        </p:spPr>
      </p:pic>
      <p:sp>
        <p:nvSpPr>
          <p:cNvPr id="13" name="矩形 12">
            <a:extLst>
              <a:ext uri="{FF2B5EF4-FFF2-40B4-BE49-F238E27FC236}">
                <a16:creationId xmlns:a16="http://schemas.microsoft.com/office/drawing/2014/main" id="{FD03A55A-32E8-4016-B7CC-3A8F85C59B1E}"/>
              </a:ext>
            </a:extLst>
          </p:cNvPr>
          <p:cNvSpPr/>
          <p:nvPr/>
        </p:nvSpPr>
        <p:spPr>
          <a:xfrm>
            <a:off x="7035279" y="4284361"/>
            <a:ext cx="1111202" cy="646331"/>
          </a:xfrm>
          <a:prstGeom prst="rect">
            <a:avLst/>
          </a:prstGeom>
          <a:noFill/>
        </p:spPr>
        <p:txBody>
          <a:bodyPr wrap="none" lIns="91440" tIns="45720" rIns="91440" bIns="45720">
            <a:spAutoFit/>
          </a:bodyPr>
          <a:lstStyle/>
          <a:p>
            <a:pPr algn="ctr"/>
            <a:r>
              <a:rPr lang="zh-CN" altLang="en-US" sz="3600" b="1" cap="none" spc="0" dirty="0">
                <a:ln w="6600">
                  <a:solidFill>
                    <a:schemeClr val="accent2"/>
                  </a:solidFill>
                  <a:prstDash val="solid"/>
                </a:ln>
                <a:solidFill>
                  <a:schemeClr val="bg1"/>
                </a:solidFill>
                <a:effectLst>
                  <a:outerShdw dist="38100" dir="2700000" algn="tl" rotWithShape="0">
                    <a:schemeClr val="accent2"/>
                  </a:outerShdw>
                </a:effectLst>
                <a:latin typeface="黑体" panose="02010609060101010101" pitchFamily="49" charset="-122"/>
                <a:ea typeface="黑体" panose="02010609060101010101" pitchFamily="49" charset="-122"/>
              </a:rPr>
              <a:t>或者</a:t>
            </a:r>
          </a:p>
        </p:txBody>
      </p:sp>
    </p:spTree>
    <p:extLst>
      <p:ext uri="{BB962C8B-B14F-4D97-AF65-F5344CB8AC3E}">
        <p14:creationId xmlns:p14="http://schemas.microsoft.com/office/powerpoint/2010/main" val="1384703943"/>
      </p:ext>
    </p:extLst>
  </p:cSld>
  <p:clrMapOvr>
    <a:masterClrMapping/>
  </p:clrMapOvr>
  <p:transition spd="slow" advTm="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4C05A1F-520F-4979-9441-6D2D5690E72B}"/>
              </a:ext>
            </a:extLst>
          </p:cNvPr>
          <p:cNvSpPr>
            <a:spLocks noGrp="1"/>
          </p:cNvSpPr>
          <p:nvPr>
            <p:ph type="sldNum" sz="quarter" idx="12"/>
          </p:nvPr>
        </p:nvSpPr>
        <p:spPr/>
        <p:txBody>
          <a:bodyPr/>
          <a:lstStyle/>
          <a:p>
            <a:fld id="{EB730883-2733-4EB0-9793-894FF9D50112}" type="slidenum">
              <a:rPr lang="zh-CN" altLang="en-US" smtClean="0"/>
              <a:t>2</a:t>
            </a:fld>
            <a:endParaRPr lang="zh-CN" altLang="en-US" dirty="0"/>
          </a:p>
        </p:txBody>
      </p:sp>
      <p:sp>
        <p:nvSpPr>
          <p:cNvPr id="5" name="文本框 4">
            <a:extLst>
              <a:ext uri="{FF2B5EF4-FFF2-40B4-BE49-F238E27FC236}">
                <a16:creationId xmlns:a16="http://schemas.microsoft.com/office/drawing/2014/main" id="{A3F6014F-045A-4F93-8BDE-D060384361CD}"/>
              </a:ext>
            </a:extLst>
          </p:cNvPr>
          <p:cNvSpPr txBox="1"/>
          <p:nvPr/>
        </p:nvSpPr>
        <p:spPr>
          <a:xfrm>
            <a:off x="477303" y="885768"/>
            <a:ext cx="11243744" cy="707886"/>
          </a:xfrm>
          <a:prstGeom prst="rect">
            <a:avLst/>
          </a:prstGeom>
          <a:noFill/>
        </p:spPr>
        <p:txBody>
          <a:bodyPr wrap="square" rtlCol="0">
            <a:spAutoFit/>
          </a:bodyPr>
          <a:lstStyle/>
          <a:p>
            <a:pPr indent="457200"/>
            <a:r>
              <a:rPr lang="zh-CN" altLang="en-US" sz="2000" dirty="0">
                <a:latin typeface="微软雅黑" panose="020B0503020204020204" pitchFamily="34" charset="-122"/>
                <a:ea typeface="微软雅黑" panose="020B0503020204020204" pitchFamily="34" charset="-122"/>
              </a:rPr>
              <a:t>南昌市科技计划项目申报管理系统主要承担南昌市科技局各类科技计划的申报，是平台用户使用量相对较大的一个业务系统。</a:t>
            </a:r>
          </a:p>
        </p:txBody>
      </p:sp>
      <p:pic>
        <p:nvPicPr>
          <p:cNvPr id="6" name="图片 5">
            <a:extLst>
              <a:ext uri="{FF2B5EF4-FFF2-40B4-BE49-F238E27FC236}">
                <a16:creationId xmlns:a16="http://schemas.microsoft.com/office/drawing/2014/main" id="{F938E13C-0FAA-4EB2-972E-21DB478C4A7C}"/>
              </a:ext>
            </a:extLst>
          </p:cNvPr>
          <p:cNvPicPr>
            <a:picLocks noChangeAspect="1"/>
          </p:cNvPicPr>
          <p:nvPr/>
        </p:nvPicPr>
        <p:blipFill>
          <a:blip r:embed="rId3"/>
          <a:stretch>
            <a:fillRect/>
          </a:stretch>
        </p:blipFill>
        <p:spPr>
          <a:xfrm>
            <a:off x="1634679" y="1701602"/>
            <a:ext cx="8618293" cy="4896544"/>
          </a:xfrm>
          <a:prstGeom prst="rect">
            <a:avLst/>
          </a:prstGeom>
        </p:spPr>
      </p:pic>
    </p:spTree>
    <p:extLst>
      <p:ext uri="{BB962C8B-B14F-4D97-AF65-F5344CB8AC3E}">
        <p14:creationId xmlns:p14="http://schemas.microsoft.com/office/powerpoint/2010/main" val="1001316543"/>
      </p:ext>
    </p:extLst>
  </p:cSld>
  <p:clrMapOvr>
    <a:masterClrMapping/>
  </p:clrMapOvr>
  <p:transition spd="slow" advTm="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B32E0ED-5B1E-428A-880F-803979C62248}"/>
              </a:ext>
            </a:extLst>
          </p:cNvPr>
          <p:cNvSpPr>
            <a:spLocks noGrp="1"/>
          </p:cNvSpPr>
          <p:nvPr>
            <p:ph type="sldNum" sz="quarter" idx="12"/>
          </p:nvPr>
        </p:nvSpPr>
        <p:spPr/>
        <p:txBody>
          <a:bodyPr/>
          <a:lstStyle/>
          <a:p>
            <a:fld id="{EB730883-2733-4EB0-9793-894FF9D50112}" type="slidenum">
              <a:rPr lang="zh-CN" altLang="en-US" smtClean="0"/>
              <a:t>20</a:t>
            </a:fld>
            <a:endParaRPr lang="zh-CN" altLang="en-US"/>
          </a:p>
        </p:txBody>
      </p:sp>
      <p:sp>
        <p:nvSpPr>
          <p:cNvPr id="3" name="文本框 2">
            <a:extLst>
              <a:ext uri="{FF2B5EF4-FFF2-40B4-BE49-F238E27FC236}">
                <a16:creationId xmlns:a16="http://schemas.microsoft.com/office/drawing/2014/main" id="{326A0AAA-8E2A-4858-952D-A8DA20BE5FCB}"/>
              </a:ext>
            </a:extLst>
          </p:cNvPr>
          <p:cNvSpPr txBox="1"/>
          <p:nvPr/>
        </p:nvSpPr>
        <p:spPr>
          <a:xfrm>
            <a:off x="386246" y="693490"/>
            <a:ext cx="11689593" cy="3269613"/>
          </a:xfrm>
          <a:prstGeom prst="rect">
            <a:avLst/>
          </a:prstGeom>
          <a:noFill/>
        </p:spPr>
        <p:txBody>
          <a:bodyPr wrap="square" rtlCol="0">
            <a:spAutoFit/>
          </a:bodyPr>
          <a:lstStyle/>
          <a:p>
            <a:pPr>
              <a:lnSpc>
                <a:spcPct val="150000"/>
              </a:lnSpc>
            </a:pPr>
            <a:r>
              <a:rPr lang="en-US" altLang="zh-CN" sz="2000" dirty="0">
                <a:latin typeface="微软雅黑" panose="020B0503020204020204" pitchFamily="34" charset="-122"/>
                <a:ea typeface="微软雅黑" panose="020B0503020204020204" pitchFamily="34" charset="-122"/>
              </a:rPr>
              <a:t>Q5</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0000"/>
                </a:solidFill>
                <a:latin typeface="微软雅黑" panose="020B0503020204020204" pitchFamily="34" charset="-122"/>
                <a:ea typeface="微软雅黑" panose="020B0503020204020204" pitchFamily="34" charset="-122"/>
              </a:rPr>
              <a:t>实际管辖我的县区与营业执照住所中的不一致，我的项目没报到实际管辖我的县区怎么办？</a:t>
            </a:r>
            <a:endParaRPr lang="en-US" altLang="zh-CN" sz="20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：首先根据市科技局要求地域选择的县区必须要与营业执照住所地址中一致，但实际情况中企业税务关系等行政事务归另一县区管辖时，需要企业提供相关情况说明方可变更县区；</a:t>
            </a:r>
            <a:r>
              <a:rPr lang="zh-CN" altLang="en-US" sz="2000" dirty="0">
                <a:solidFill>
                  <a:srgbClr val="FF0000"/>
                </a:solidFill>
                <a:latin typeface="微软雅黑" panose="020B0503020204020204" pitchFamily="34" charset="-122"/>
                <a:ea typeface="微软雅黑" panose="020B0503020204020204" pitchFamily="34" charset="-122"/>
              </a:rPr>
              <a:t>步骤如下</a:t>
            </a:r>
            <a:r>
              <a:rPr lang="zh-CN" altLang="en-US" sz="2000" dirty="0">
                <a:latin typeface="微软雅黑" panose="020B0503020204020204" pitchFamily="34" charset="-122"/>
                <a:ea typeface="微软雅黑" panose="020B0503020204020204" pitchFamily="34" charset="-122"/>
              </a:rPr>
              <a:t>：类似企业变更信息，登录平台</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会员中心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认证资料维护，</a:t>
            </a:r>
            <a:r>
              <a:rPr lang="zh-CN" altLang="en-US" sz="2000" dirty="0">
                <a:solidFill>
                  <a:srgbClr val="FF0000"/>
                </a:solidFill>
                <a:latin typeface="微软雅黑" panose="020B0503020204020204" pitchFamily="34" charset="-122"/>
                <a:ea typeface="微软雅黑" panose="020B0503020204020204" pitchFamily="34" charset="-122"/>
              </a:rPr>
              <a:t>将地域中的县区改选为实际管辖县区</a:t>
            </a:r>
            <a:r>
              <a:rPr lang="zh-CN" altLang="en-US" sz="2000" dirty="0">
                <a:latin typeface="微软雅黑" panose="020B0503020204020204" pitchFamily="34" charset="-122"/>
                <a:ea typeface="微软雅黑" panose="020B0503020204020204" pitchFamily="34" charset="-122"/>
              </a:rPr>
              <a:t>，并在下一步上传材料的“其他附件”处上传加盖公章的情况说明书，提交审核通过后，根据所报项目是否可重复申报分不同处理情况，具体请联系平台技术支持。</a:t>
            </a:r>
            <a:endParaRPr lang="en-US" altLang="zh-CN" sz="2000" dirty="0">
              <a:latin typeface="微软雅黑" panose="020B0503020204020204" pitchFamily="34" charset="-122"/>
              <a:ea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6D406CC-EC47-4E07-B06E-52A9003CFFD6}"/>
              </a:ext>
            </a:extLst>
          </p:cNvPr>
          <p:cNvPicPr>
            <a:picLocks noChangeAspect="1"/>
          </p:cNvPicPr>
          <p:nvPr/>
        </p:nvPicPr>
        <p:blipFill rotWithShape="1">
          <a:blip r:embed="rId2"/>
          <a:srcRect t="5165" r="677"/>
          <a:stretch/>
        </p:blipFill>
        <p:spPr>
          <a:xfrm>
            <a:off x="0" y="3464963"/>
            <a:ext cx="6315199" cy="3349207"/>
          </a:xfrm>
          <a:prstGeom prst="rect">
            <a:avLst/>
          </a:prstGeom>
        </p:spPr>
      </p:pic>
      <p:pic>
        <p:nvPicPr>
          <p:cNvPr id="11" name="图片 10">
            <a:extLst>
              <a:ext uri="{FF2B5EF4-FFF2-40B4-BE49-F238E27FC236}">
                <a16:creationId xmlns:a16="http://schemas.microsoft.com/office/drawing/2014/main" id="{2A53BF3C-0449-41B8-B1E9-A74CD7EB8054}"/>
              </a:ext>
            </a:extLst>
          </p:cNvPr>
          <p:cNvPicPr>
            <a:picLocks noChangeAspect="1"/>
          </p:cNvPicPr>
          <p:nvPr/>
        </p:nvPicPr>
        <p:blipFill>
          <a:blip r:embed="rId3"/>
          <a:stretch>
            <a:fillRect/>
          </a:stretch>
        </p:blipFill>
        <p:spPr>
          <a:xfrm>
            <a:off x="6063384" y="3529554"/>
            <a:ext cx="5125744" cy="3349208"/>
          </a:xfrm>
          <a:prstGeom prst="rect">
            <a:avLst/>
          </a:prstGeom>
        </p:spPr>
      </p:pic>
    </p:spTree>
    <p:extLst>
      <p:ext uri="{BB962C8B-B14F-4D97-AF65-F5344CB8AC3E}">
        <p14:creationId xmlns:p14="http://schemas.microsoft.com/office/powerpoint/2010/main" val="2699766690"/>
      </p:ext>
    </p:extLst>
  </p:cSld>
  <p:clrMapOvr>
    <a:masterClrMapping/>
  </p:clrMapOvr>
  <p:transition spd="slow" advTm="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A242187-250E-4BA4-9989-34F1E0D8F6A6}"/>
              </a:ext>
            </a:extLst>
          </p:cNvPr>
          <p:cNvSpPr>
            <a:spLocks noGrp="1"/>
          </p:cNvSpPr>
          <p:nvPr>
            <p:ph type="sldNum" sz="quarter" idx="12"/>
          </p:nvPr>
        </p:nvSpPr>
        <p:spPr/>
        <p:txBody>
          <a:bodyPr/>
          <a:lstStyle/>
          <a:p>
            <a:fld id="{EB730883-2733-4EB0-9793-894FF9D50112}" type="slidenum">
              <a:rPr lang="zh-CN" altLang="en-US" smtClean="0"/>
              <a:t>21</a:t>
            </a:fld>
            <a:endParaRPr lang="zh-CN" altLang="en-US" dirty="0"/>
          </a:p>
        </p:txBody>
      </p:sp>
      <p:sp>
        <p:nvSpPr>
          <p:cNvPr id="6" name="文本框 5">
            <a:extLst>
              <a:ext uri="{FF2B5EF4-FFF2-40B4-BE49-F238E27FC236}">
                <a16:creationId xmlns:a16="http://schemas.microsoft.com/office/drawing/2014/main" id="{CB570073-68AD-4192-BD13-B1EE08E46D75}"/>
              </a:ext>
            </a:extLst>
          </p:cNvPr>
          <p:cNvSpPr txBox="1"/>
          <p:nvPr/>
        </p:nvSpPr>
        <p:spPr>
          <a:xfrm>
            <a:off x="626567" y="693490"/>
            <a:ext cx="10945216" cy="4192943"/>
          </a:xfrm>
          <a:prstGeom prst="rect">
            <a:avLst/>
          </a:prstGeom>
          <a:noFill/>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solidFill>
                  <a:prstClr val="black"/>
                </a:solidFill>
                <a:effectLst/>
                <a:uLnTx/>
                <a:uFillTx/>
                <a:latin typeface="微软雅黑" panose="020B0503020204020204" pitchFamily="34" charset="-122"/>
                <a:ea typeface="微软雅黑" panose="020B0503020204020204" pitchFamily="34" charset="-122"/>
                <a:cs typeface="+mn-cs"/>
              </a:rPr>
              <a:t>Q6</a:t>
            </a:r>
            <a:r>
              <a:rPr kumimoji="0" lang="zh-CN" altLang="en-US" sz="2000" b="0" i="0" u="none" strike="noStrike" kern="1200" cap="none" spc="0" normalizeH="0" baseline="0" noProof="0" dirty="0">
                <a:solidFill>
                  <a:prstClr val="black"/>
                </a:solidFill>
                <a:effectLst/>
                <a:uLnTx/>
                <a:uFillTx/>
                <a:latin typeface="微软雅黑" panose="020B0503020204020204" pitchFamily="34" charset="-122"/>
                <a:ea typeface="微软雅黑" panose="020B0503020204020204" pitchFamily="34" charset="-122"/>
                <a:cs typeface="+mn-cs"/>
              </a:rPr>
              <a:t>、</a:t>
            </a:r>
            <a:r>
              <a:rPr lang="zh-CN" altLang="en-US" sz="2000" dirty="0">
                <a:solidFill>
                  <a:srgbClr val="FF0000"/>
                </a:solidFill>
                <a:latin typeface="微软雅黑" panose="020B0503020204020204" pitchFamily="34" charset="-122"/>
                <a:ea typeface="微软雅黑" panose="020B0503020204020204" pitchFamily="34" charset="-122"/>
              </a:rPr>
              <a:t>“项目考核验收” 与“项目验收”填报的区别</a:t>
            </a:r>
            <a:endParaRPr lang="en-US" altLang="zh-CN" sz="2000" dirty="0">
              <a:solidFill>
                <a:srgbClr val="FF0000"/>
              </a:solidFill>
              <a:latin typeface="微软雅黑" panose="020B0503020204020204" pitchFamily="34" charset="-122"/>
              <a:ea typeface="微软雅黑" panose="020B0503020204020204" pitchFamily="34" charset="-122"/>
            </a:endParaRPr>
          </a:p>
          <a:p>
            <a:pPr marL="0" marR="0" lvl="0" indent="0" algn="l" defTabSz="12192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effectLst/>
                <a:uLnTx/>
                <a:uFillTx/>
                <a:latin typeface="微软雅黑" panose="020B0503020204020204" pitchFamily="34" charset="-122"/>
                <a:ea typeface="微软雅黑" panose="020B0503020204020204" pitchFamily="34" charset="-122"/>
                <a:cs typeface="+mn-cs"/>
              </a:rPr>
              <a:t>A: </a:t>
            </a:r>
            <a:r>
              <a:rPr lang="zh-CN" altLang="en-US" sz="2000" dirty="0">
                <a:latin typeface="微软雅黑" panose="020B0503020204020204" pitchFamily="34" charset="-122"/>
                <a:ea typeface="微软雅黑" panose="020B0503020204020204" pitchFamily="34" charset="-122"/>
              </a:rPr>
              <a:t>项目考核验收</a:t>
            </a:r>
            <a:r>
              <a:rPr lang="zh-CN" altLang="en-US" sz="2000">
                <a:latin typeface="微软雅黑" panose="020B0503020204020204" pitchFamily="34" charset="-122"/>
                <a:ea typeface="微软雅黑" panose="020B0503020204020204" pitchFamily="34" charset="-122"/>
              </a:rPr>
              <a:t>，适用于在</a:t>
            </a:r>
            <a:r>
              <a:rPr lang="zh-CN" altLang="en-US" sz="2000" dirty="0">
                <a:latin typeface="微软雅黑" panose="020B0503020204020204" pitchFamily="34" charset="-122"/>
                <a:ea typeface="微软雅黑" panose="020B0503020204020204" pitchFamily="34" charset="-122"/>
              </a:rPr>
              <a:t>申报系统中没有进行立项</a:t>
            </a:r>
            <a:r>
              <a:rPr lang="zh-CN" altLang="en-US" sz="2000">
                <a:latin typeface="微软雅黑" panose="020B0503020204020204" pitchFamily="34" charset="-122"/>
                <a:ea typeface="微软雅黑" panose="020B0503020204020204" pitchFamily="34" charset="-122"/>
              </a:rPr>
              <a:t>操作的项目。该</a:t>
            </a:r>
            <a:r>
              <a:rPr lang="zh-CN" altLang="en-US" sz="2000" dirty="0">
                <a:latin typeface="微软雅黑" panose="020B0503020204020204" pitchFamily="34" charset="-122"/>
                <a:ea typeface="微软雅黑" panose="020B0503020204020204" pitchFamily="34" charset="-122"/>
              </a:rPr>
              <a:t>验收项目可能存在情况：</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）在系统中进行申报，但项目没有进行立项操作。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）未在系统中申报，但需要在系统中 进行项目验收材料录入。企业填写哪个项目类别“</a:t>
            </a:r>
            <a:r>
              <a:rPr lang="en-US" altLang="zh-CN" sz="2000" dirty="0">
                <a:latin typeface="微软雅黑" panose="020B0503020204020204" pitchFamily="34" charset="-122"/>
                <a:ea typeface="微软雅黑" panose="020B0503020204020204" pitchFamily="34" charset="-122"/>
              </a:rPr>
              <a:t>xxx</a:t>
            </a:r>
            <a:r>
              <a:rPr lang="zh-CN" altLang="en-US" sz="2000" dirty="0">
                <a:latin typeface="微软雅黑" panose="020B0503020204020204" pitchFamily="34" charset="-122"/>
                <a:ea typeface="微软雅黑" panose="020B0503020204020204" pitchFamily="34" charset="-122"/>
              </a:rPr>
              <a:t>项目考核验收”，具体由科室决定。</a:t>
            </a:r>
            <a:endParaRPr lang="en-US" altLang="zh-CN" sz="2000" dirty="0">
              <a:latin typeface="微软雅黑" panose="020B0503020204020204" pitchFamily="34" charset="-122"/>
              <a:ea typeface="微软雅黑" panose="020B0503020204020204" pitchFamily="34" charset="-122"/>
            </a:endParaRPr>
          </a:p>
          <a:p>
            <a:pPr>
              <a:lnSpc>
                <a:spcPct val="150000"/>
              </a:lnSpc>
              <a:defRPr/>
            </a:pPr>
            <a:r>
              <a:rPr lang="zh-CN" altLang="en-US" sz="2000" dirty="0">
                <a:latin typeface="微软雅黑" panose="020B0503020204020204" pitchFamily="34" charset="-122"/>
                <a:ea typeface="微软雅黑" panose="020B0503020204020204" pitchFamily="34" charset="-122"/>
              </a:rPr>
              <a:t>项目验收，适用于在系统中进行申报并且进行过立项操作的项目。该验收需要由科室进行“发起”操作。操作路径为“项目定义”</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“验收设置”</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“操作”。</a:t>
            </a:r>
          </a:p>
          <a:p>
            <a:pPr marL="0" marR="0" lvl="0" indent="0" algn="l" defTabSz="1219200" rtl="0" eaLnBrk="1" fontAlgn="auto" latinLnBrk="0" hangingPunct="1">
              <a:lnSpc>
                <a:spcPct val="150000"/>
              </a:lnSpc>
              <a:spcBef>
                <a:spcPts val="0"/>
              </a:spcBef>
              <a:spcAft>
                <a:spcPts val="0"/>
              </a:spcAft>
              <a:buClrTx/>
              <a:buSzTx/>
              <a:buFontTx/>
              <a:buNone/>
              <a:tabLst/>
              <a:defRPr/>
            </a:pPr>
            <a:endParaRPr lang="en-US" altLang="zh-CN" sz="2000" dirty="0">
              <a:latin typeface="微软雅黑" panose="020B0503020204020204" pitchFamily="34" charset="-122"/>
              <a:ea typeface="微软雅黑" panose="020B0503020204020204" pitchFamily="34" charset="-122"/>
            </a:endParaRPr>
          </a:p>
          <a:p>
            <a:pPr marL="0" marR="0" lvl="0" indent="0" algn="l" defTabSz="1219200" rtl="0" eaLnBrk="1" fontAlgn="auto" latinLnBrk="0" hangingPunct="1">
              <a:lnSpc>
                <a:spcPct val="150000"/>
              </a:lnSpc>
              <a:spcBef>
                <a:spcPts val="0"/>
              </a:spcBef>
              <a:spcAft>
                <a:spcPts val="0"/>
              </a:spcAft>
              <a:buClrTx/>
              <a:buSzTx/>
              <a:buFontTx/>
              <a:buNone/>
              <a:tabLst/>
              <a:defRPr/>
            </a:pPr>
            <a:endParaRPr lang="en-US" altLang="zh-CN" sz="2000" dirty="0">
              <a:latin typeface="微软雅黑" panose="020B0503020204020204" pitchFamily="34" charset="-122"/>
              <a:ea typeface="微软雅黑" panose="020B0503020204020204" pitchFamily="34" charset="-122"/>
            </a:endParaRPr>
          </a:p>
          <a:p>
            <a:pPr marL="0" marR="0" lvl="0" indent="0" algn="l" defTabSz="1219200" rtl="0" eaLnBrk="1" fontAlgn="auto" latinLnBrk="0" hangingPunct="1">
              <a:lnSpc>
                <a:spcPct val="150000"/>
              </a:lnSpc>
              <a:spcBef>
                <a:spcPts val="0"/>
              </a:spcBef>
              <a:spcAft>
                <a:spcPts val="0"/>
              </a:spcAft>
              <a:buClrTx/>
              <a:buSzTx/>
              <a:buFontTx/>
              <a:buNone/>
              <a:tabLst/>
              <a:defRPr/>
            </a:pPr>
            <a:endParaRPr kumimoji="0" lang="en-US" altLang="zh-CN" sz="2000" b="0" i="0" u="none" strike="noStrike" kern="1200" cap="none" spc="0" normalizeH="0" baseline="0" noProof="0" dirty="0">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EB15EF77-BB6B-4898-948C-8FB982E66984}"/>
              </a:ext>
            </a:extLst>
          </p:cNvPr>
          <p:cNvPicPr>
            <a:picLocks noChangeAspect="1"/>
          </p:cNvPicPr>
          <p:nvPr/>
        </p:nvPicPr>
        <p:blipFill>
          <a:blip r:embed="rId3"/>
          <a:stretch>
            <a:fillRect/>
          </a:stretch>
        </p:blipFill>
        <p:spPr>
          <a:xfrm>
            <a:off x="625744" y="3985577"/>
            <a:ext cx="8361905" cy="2323809"/>
          </a:xfrm>
          <a:prstGeom prst="rect">
            <a:avLst/>
          </a:prstGeom>
        </p:spPr>
      </p:pic>
    </p:spTree>
    <p:extLst>
      <p:ext uri="{BB962C8B-B14F-4D97-AF65-F5344CB8AC3E}">
        <p14:creationId xmlns:p14="http://schemas.microsoft.com/office/powerpoint/2010/main" val="3514142488"/>
      </p:ext>
    </p:extLst>
  </p:cSld>
  <p:clrMapOvr>
    <a:masterClrMapping/>
  </p:clrMapOvr>
  <p:transition spd="slow" advTm="0">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EB730883-2733-4EB0-9793-894FF9D50112}" type="slidenum">
              <a:rPr lang="zh-CN" altLang="en-US" smtClean="0"/>
              <a:t>22</a:t>
            </a:fld>
            <a:endParaRPr lang="zh-CN" altLang="en-US"/>
          </a:p>
        </p:txBody>
      </p:sp>
      <p:pic>
        <p:nvPicPr>
          <p:cNvPr id="8" name="图片 7">
            <a:extLst>
              <a:ext uri="{FF2B5EF4-FFF2-40B4-BE49-F238E27FC236}">
                <a16:creationId xmlns:a16="http://schemas.microsoft.com/office/drawing/2014/main" id="{E39A6A89-4715-467D-B583-0607D4C93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031" y="1529459"/>
            <a:ext cx="1844351" cy="1844351"/>
          </a:xfrm>
          <a:prstGeom prst="rect">
            <a:avLst/>
          </a:prstGeom>
        </p:spPr>
      </p:pic>
      <p:sp>
        <p:nvSpPr>
          <p:cNvPr id="4" name="文本框 3">
            <a:extLst>
              <a:ext uri="{FF2B5EF4-FFF2-40B4-BE49-F238E27FC236}">
                <a16:creationId xmlns:a16="http://schemas.microsoft.com/office/drawing/2014/main" id="{EBD661C0-EDFB-45DE-B764-EB0B98C588D5}"/>
              </a:ext>
            </a:extLst>
          </p:cNvPr>
          <p:cNvSpPr txBox="1"/>
          <p:nvPr/>
        </p:nvSpPr>
        <p:spPr>
          <a:xfrm>
            <a:off x="3794919" y="3463335"/>
            <a:ext cx="3960440" cy="830997"/>
          </a:xfrm>
          <a:prstGeom prst="rect">
            <a:avLst/>
          </a:prstGeom>
          <a:noFill/>
        </p:spPr>
        <p:txBody>
          <a:bodyPr wrap="square" rtlCol="0">
            <a:spAutoFit/>
          </a:bodyPr>
          <a:lstStyle/>
          <a:p>
            <a:pPr algn="ctr"/>
            <a:r>
              <a:rPr lang="zh-CN" altLang="en-US" dirty="0"/>
              <a:t>南昌市科技局</a:t>
            </a:r>
            <a:endParaRPr lang="en-US" altLang="zh-CN" dirty="0"/>
          </a:p>
          <a:p>
            <a:pPr algn="ctr"/>
            <a:r>
              <a:rPr lang="zh-CN" altLang="en-US" dirty="0"/>
              <a:t>微信公众号</a:t>
            </a:r>
          </a:p>
        </p:txBody>
      </p:sp>
      <p:sp>
        <p:nvSpPr>
          <p:cNvPr id="13" name="文本框 12">
            <a:extLst>
              <a:ext uri="{FF2B5EF4-FFF2-40B4-BE49-F238E27FC236}">
                <a16:creationId xmlns:a16="http://schemas.microsoft.com/office/drawing/2014/main" id="{A910985D-1D1B-45E4-933D-C3E42D6F4A48}"/>
              </a:ext>
            </a:extLst>
          </p:cNvPr>
          <p:cNvSpPr txBox="1"/>
          <p:nvPr/>
        </p:nvSpPr>
        <p:spPr>
          <a:xfrm>
            <a:off x="3254859" y="4869954"/>
            <a:ext cx="5688632" cy="830997"/>
          </a:xfrm>
          <a:prstGeom prst="rect">
            <a:avLst/>
          </a:prstGeom>
          <a:noFill/>
        </p:spPr>
        <p:txBody>
          <a:bodyPr wrap="square" rtlCol="0">
            <a:spAutoFit/>
          </a:bodyPr>
          <a:lstStyle/>
          <a:p>
            <a:pPr algn="ctr"/>
            <a:r>
              <a:rPr lang="zh-CN" altLang="en-US" sz="24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更多技术支持可联系：</a:t>
            </a:r>
            <a:r>
              <a:rPr lang="en-US" altLang="zh-CN"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18970990419</a:t>
            </a:r>
          </a:p>
          <a:p>
            <a:pPr algn="ctr"/>
            <a:r>
              <a:rPr lang="zh-CN" altLang="en-US" sz="24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或加入</a:t>
            </a:r>
            <a:r>
              <a:rPr lang="en-US" altLang="zh-CN" sz="24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QQ</a:t>
            </a:r>
            <a:r>
              <a:rPr lang="zh-CN" altLang="en-US" sz="24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群：</a:t>
            </a:r>
            <a:r>
              <a:rPr lang="en-US" altLang="zh-CN" sz="24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318482850</a:t>
            </a: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28570954"/>
      </p:ext>
    </p:extLst>
  </p:cSld>
  <p:clrMapOvr>
    <a:masterClrMapping/>
  </p:clrMapOvr>
  <p:transition spd="slow" advTm="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 y="793"/>
            <a:ext cx="12193647" cy="6860642"/>
          </a:xfrm>
          <a:prstGeom prst="rect">
            <a:avLst/>
          </a:prstGeom>
        </p:spPr>
      </p:pic>
      <p:sp>
        <p:nvSpPr>
          <p:cNvPr id="10" name="TextBox 9"/>
          <p:cNvSpPr txBox="1"/>
          <p:nvPr/>
        </p:nvSpPr>
        <p:spPr>
          <a:xfrm>
            <a:off x="7331937" y="3211989"/>
            <a:ext cx="4218940" cy="1295400"/>
          </a:xfrm>
          <a:prstGeom prst="rect">
            <a:avLst/>
          </a:prstGeom>
          <a:noFill/>
        </p:spPr>
        <p:txBody>
          <a:bodyPr wrap="none" lIns="121917" tIns="60958" rIns="121917" bIns="60958" rtlCol="0">
            <a:spAutoFit/>
          </a:bodyPr>
          <a:lstStyle/>
          <a:p>
            <a:pPr algn="r"/>
            <a:r>
              <a:rPr lang="zh-CN" altLang="en-US" sz="7200" b="1" dirty="0">
                <a:solidFill>
                  <a:schemeClr val="accent1"/>
                </a:solidFill>
                <a:latin typeface="微软雅黑" panose="020B0503020204020204" pitchFamily="34" charset="-122"/>
                <a:ea typeface="微软雅黑" panose="020B0503020204020204" pitchFamily="34" charset="-122"/>
              </a:rPr>
              <a:t>谢谢观看</a:t>
            </a:r>
            <a:r>
              <a:rPr lang="en-US" altLang="zh-CN" sz="7200" b="1" dirty="0">
                <a:solidFill>
                  <a:schemeClr val="accent1"/>
                </a:solidFill>
                <a:latin typeface="微软雅黑" panose="020B0503020204020204" pitchFamily="34" charset="-122"/>
                <a:ea typeface="微软雅黑" panose="020B0503020204020204" pitchFamily="34" charset="-122"/>
              </a:rPr>
              <a:t>!</a:t>
            </a:r>
          </a:p>
        </p:txBody>
      </p:sp>
      <p:cxnSp>
        <p:nvCxnSpPr>
          <p:cNvPr id="11" name="直接连接符 10"/>
          <p:cNvCxnSpPr/>
          <p:nvPr/>
        </p:nvCxnSpPr>
        <p:spPr>
          <a:xfrm>
            <a:off x="5327222" y="4539324"/>
            <a:ext cx="602891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 calcmode="lin" valueType="num">
                                      <p:cBhvr>
                                        <p:cTn id="1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
                                        </p:tgtEl>
                                      </p:cBhvr>
                                    </p:animEffect>
                                  </p:childTnLst>
                                </p:cTn>
                              </p:par>
                            </p:childTnLst>
                          </p:cTn>
                        </p:par>
                        <p:par>
                          <p:cTn id="18" fill="hold">
                            <p:stCondLst>
                              <p:cond delay="17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4EF6074-5C3A-4555-8404-242B452FDDE4}"/>
              </a:ext>
            </a:extLst>
          </p:cNvPr>
          <p:cNvSpPr>
            <a:spLocks noGrp="1"/>
          </p:cNvSpPr>
          <p:nvPr>
            <p:ph type="sldNum" sz="quarter" idx="12"/>
          </p:nvPr>
        </p:nvSpPr>
        <p:spPr/>
        <p:txBody>
          <a:bodyPr/>
          <a:lstStyle/>
          <a:p>
            <a:fld id="{EB730883-2733-4EB0-9793-894FF9D50112}" type="slidenum">
              <a:rPr lang="zh-CN" altLang="en-US" smtClean="0"/>
              <a:t>3</a:t>
            </a:fld>
            <a:endParaRPr lang="zh-CN" altLang="en-US"/>
          </a:p>
        </p:txBody>
      </p:sp>
      <p:sp>
        <p:nvSpPr>
          <p:cNvPr id="6" name="文本框 5">
            <a:extLst>
              <a:ext uri="{FF2B5EF4-FFF2-40B4-BE49-F238E27FC236}">
                <a16:creationId xmlns:a16="http://schemas.microsoft.com/office/drawing/2014/main" id="{02A05A64-9C79-4A58-805A-66CAB4F98AF6}"/>
              </a:ext>
            </a:extLst>
          </p:cNvPr>
          <p:cNvSpPr txBox="1"/>
          <p:nvPr/>
        </p:nvSpPr>
        <p:spPr>
          <a:xfrm>
            <a:off x="129476" y="1140377"/>
            <a:ext cx="10657184" cy="461665"/>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进入南昌市科技计划项目申报管理系统的方式：</a:t>
            </a:r>
          </a:p>
        </p:txBody>
      </p:sp>
      <p:sp>
        <p:nvSpPr>
          <p:cNvPr id="7" name="矩形: 圆角 6">
            <a:extLst>
              <a:ext uri="{FF2B5EF4-FFF2-40B4-BE49-F238E27FC236}">
                <a16:creationId xmlns:a16="http://schemas.microsoft.com/office/drawing/2014/main" id="{3EB0A1F8-1806-468F-A396-A6A61B741888}"/>
              </a:ext>
            </a:extLst>
          </p:cNvPr>
          <p:cNvSpPr/>
          <p:nvPr/>
        </p:nvSpPr>
        <p:spPr>
          <a:xfrm>
            <a:off x="129476" y="2035174"/>
            <a:ext cx="5658498" cy="86409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ln w="0"/>
                <a:solidFill>
                  <a:schemeClr val="tx1"/>
                </a:solidFill>
                <a:effectLst>
                  <a:outerShdw blurRad="38100" dist="19050" dir="2700000" algn="tl" rotWithShape="0">
                    <a:schemeClr val="dk1">
                      <a:alpha val="40000"/>
                    </a:schemeClr>
                  </a:outerShdw>
                </a:effectLst>
              </a:rPr>
              <a:t>进入南昌市科技局官网（</a:t>
            </a:r>
            <a:r>
              <a:rPr lang="en-US" altLang="zh-CN" sz="2000" dirty="0">
                <a:ln w="0"/>
                <a:solidFill>
                  <a:schemeClr val="tx1"/>
                </a:solidFill>
                <a:effectLst>
                  <a:outerShdw blurRad="38100" dist="19050" dir="2700000" algn="tl" rotWithShape="0">
                    <a:schemeClr val="dk1">
                      <a:alpha val="40000"/>
                    </a:schemeClr>
                  </a:outerShdw>
                </a:effectLst>
              </a:rPr>
              <a:t>kjj.nc.gov.cn</a:t>
            </a:r>
            <a:r>
              <a:rPr lang="zh-CN" altLang="en-US" sz="2000" dirty="0">
                <a:ln w="0"/>
                <a:solidFill>
                  <a:schemeClr val="tx1"/>
                </a:solidFill>
                <a:effectLst>
                  <a:outerShdw blurRad="38100" dist="19050" dir="2700000" algn="tl" rotWithShape="0">
                    <a:schemeClr val="dk1">
                      <a:alpha val="40000"/>
                    </a:schemeClr>
                  </a:outerShdw>
                </a:effectLst>
              </a:rPr>
              <a:t>）</a:t>
            </a:r>
            <a:r>
              <a:rPr lang="en-US" altLang="zh-CN" sz="2000" dirty="0">
                <a:ln w="0"/>
                <a:solidFill>
                  <a:schemeClr val="tx1"/>
                </a:solidFill>
                <a:effectLst>
                  <a:outerShdw blurRad="38100" dist="19050" dir="2700000" algn="tl" rotWithShape="0">
                    <a:schemeClr val="dk1">
                      <a:alpha val="40000"/>
                    </a:schemeClr>
                  </a:outerShdw>
                </a:effectLst>
              </a:rPr>
              <a:t> </a:t>
            </a:r>
            <a:r>
              <a:rPr lang="zh-CN" altLang="en-US" sz="2000" dirty="0">
                <a:ln w="0"/>
                <a:solidFill>
                  <a:schemeClr val="tx1"/>
                </a:solidFill>
                <a:effectLst>
                  <a:outerShdw blurRad="38100" dist="19050" dir="2700000" algn="tl" rotWithShape="0">
                    <a:schemeClr val="dk1">
                      <a:alpha val="40000"/>
                    </a:schemeClr>
                  </a:outerShdw>
                </a:effectLst>
              </a:rPr>
              <a:t>找到“在线办事”模块，点击进入项目申报系统</a:t>
            </a:r>
            <a:endParaRPr lang="zh-CN" altLang="en-US" sz="2000" dirty="0"/>
          </a:p>
        </p:txBody>
      </p:sp>
      <p:pic>
        <p:nvPicPr>
          <p:cNvPr id="9" name="图片 8">
            <a:extLst>
              <a:ext uri="{FF2B5EF4-FFF2-40B4-BE49-F238E27FC236}">
                <a16:creationId xmlns:a16="http://schemas.microsoft.com/office/drawing/2014/main" id="{E973C272-9AEC-4B2B-B351-2B5E343567E5}"/>
              </a:ext>
            </a:extLst>
          </p:cNvPr>
          <p:cNvPicPr>
            <a:picLocks noChangeAspect="1"/>
          </p:cNvPicPr>
          <p:nvPr/>
        </p:nvPicPr>
        <p:blipFill>
          <a:blip r:embed="rId3"/>
          <a:stretch>
            <a:fillRect/>
          </a:stretch>
        </p:blipFill>
        <p:spPr>
          <a:xfrm>
            <a:off x="129476" y="3414956"/>
            <a:ext cx="5658498" cy="2891767"/>
          </a:xfrm>
          <a:prstGeom prst="rect">
            <a:avLst/>
          </a:prstGeom>
        </p:spPr>
      </p:pic>
      <p:sp>
        <p:nvSpPr>
          <p:cNvPr id="10" name="箭头: 下 9">
            <a:extLst>
              <a:ext uri="{FF2B5EF4-FFF2-40B4-BE49-F238E27FC236}">
                <a16:creationId xmlns:a16="http://schemas.microsoft.com/office/drawing/2014/main" id="{228B328B-22AD-4CA0-BF03-DBE2999EAB9B}"/>
              </a:ext>
            </a:extLst>
          </p:cNvPr>
          <p:cNvSpPr/>
          <p:nvPr/>
        </p:nvSpPr>
        <p:spPr>
          <a:xfrm>
            <a:off x="2772040" y="3039330"/>
            <a:ext cx="373370" cy="29307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AA17E4E4-7FA0-4A11-987F-8F28BAB8DE57}"/>
              </a:ext>
            </a:extLst>
          </p:cNvPr>
          <p:cNvSpPr/>
          <p:nvPr/>
        </p:nvSpPr>
        <p:spPr>
          <a:xfrm>
            <a:off x="6349367" y="2035173"/>
            <a:ext cx="5658498" cy="86409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ln w="0"/>
                <a:solidFill>
                  <a:schemeClr val="tx1"/>
                </a:solidFill>
                <a:effectLst>
                  <a:outerShdw blurRad="38100" dist="19050" dir="2700000" algn="tl" rotWithShape="0">
                    <a:schemeClr val="dk1">
                      <a:alpha val="40000"/>
                    </a:schemeClr>
                  </a:outerShdw>
                </a:effectLst>
              </a:rPr>
              <a:t>进入南昌科技创新公共服务平台（</a:t>
            </a:r>
            <a:r>
              <a:rPr lang="en-US" altLang="zh-CN" sz="2000" dirty="0">
                <a:ln w="0"/>
                <a:solidFill>
                  <a:schemeClr val="tx1"/>
                </a:solidFill>
                <a:effectLst>
                  <a:outerShdw blurRad="38100" dist="19050" dir="2700000" algn="tl" rotWithShape="0">
                    <a:schemeClr val="dk1">
                      <a:alpha val="40000"/>
                    </a:schemeClr>
                  </a:outerShdw>
                </a:effectLst>
              </a:rPr>
              <a:t>www.ncskj.cn</a:t>
            </a:r>
            <a:r>
              <a:rPr lang="zh-CN" altLang="en-US" sz="2000" dirty="0">
                <a:ln w="0"/>
                <a:solidFill>
                  <a:schemeClr val="tx1"/>
                </a:solidFill>
                <a:effectLst>
                  <a:outerShdw blurRad="38100" dist="19050" dir="2700000" algn="tl" rotWithShape="0">
                    <a:schemeClr val="dk1">
                      <a:alpha val="40000"/>
                    </a:schemeClr>
                  </a:outerShdw>
                </a:effectLst>
              </a:rPr>
              <a:t>）</a:t>
            </a:r>
            <a:r>
              <a:rPr lang="en-US" altLang="zh-CN" sz="2000" dirty="0">
                <a:ln w="0"/>
                <a:solidFill>
                  <a:schemeClr val="tx1"/>
                </a:solidFill>
                <a:effectLst>
                  <a:outerShdw blurRad="38100" dist="19050" dir="2700000" algn="tl" rotWithShape="0">
                    <a:schemeClr val="dk1">
                      <a:alpha val="40000"/>
                    </a:schemeClr>
                  </a:outerShdw>
                </a:effectLst>
              </a:rPr>
              <a:t> </a:t>
            </a:r>
            <a:r>
              <a:rPr lang="zh-CN" altLang="en-US" sz="2000" dirty="0">
                <a:ln w="0"/>
                <a:solidFill>
                  <a:schemeClr val="tx1"/>
                </a:solidFill>
                <a:effectLst>
                  <a:outerShdw blurRad="38100" dist="19050" dir="2700000" algn="tl" rotWithShape="0">
                    <a:schemeClr val="dk1">
                      <a:alpha val="40000"/>
                    </a:schemeClr>
                  </a:outerShdw>
                </a:effectLst>
              </a:rPr>
              <a:t>点击项目申报入口</a:t>
            </a:r>
            <a:endParaRPr lang="zh-CN" altLang="en-US" sz="2000" dirty="0"/>
          </a:p>
        </p:txBody>
      </p:sp>
      <p:sp>
        <p:nvSpPr>
          <p:cNvPr id="16" name="箭头: 下 15">
            <a:extLst>
              <a:ext uri="{FF2B5EF4-FFF2-40B4-BE49-F238E27FC236}">
                <a16:creationId xmlns:a16="http://schemas.microsoft.com/office/drawing/2014/main" id="{9155BDAD-D128-48D2-B9F0-9C284EF87790}"/>
              </a:ext>
            </a:extLst>
          </p:cNvPr>
          <p:cNvSpPr/>
          <p:nvPr/>
        </p:nvSpPr>
        <p:spPr>
          <a:xfrm>
            <a:off x="8991931" y="3039329"/>
            <a:ext cx="373370" cy="29307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7D5C232-C917-168A-7BEA-53D179D82309}"/>
              </a:ext>
            </a:extLst>
          </p:cNvPr>
          <p:cNvPicPr>
            <a:picLocks noChangeAspect="1"/>
          </p:cNvPicPr>
          <p:nvPr/>
        </p:nvPicPr>
        <p:blipFill>
          <a:blip r:embed="rId4"/>
          <a:stretch>
            <a:fillRect/>
          </a:stretch>
        </p:blipFill>
        <p:spPr>
          <a:xfrm>
            <a:off x="6349367" y="3414956"/>
            <a:ext cx="5695074" cy="2891767"/>
          </a:xfrm>
          <a:prstGeom prst="rect">
            <a:avLst/>
          </a:prstGeom>
        </p:spPr>
      </p:pic>
    </p:spTree>
    <p:extLst>
      <p:ext uri="{BB962C8B-B14F-4D97-AF65-F5344CB8AC3E}">
        <p14:creationId xmlns:p14="http://schemas.microsoft.com/office/powerpoint/2010/main" val="436974591"/>
      </p:ext>
    </p:extLst>
  </p:cSld>
  <p:clrMapOvr>
    <a:masterClrMapping/>
  </p:clrMapOvr>
  <p:transition spd="slow" advTm="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1BA300-4FB3-ACC4-C393-399AB80A764D}"/>
              </a:ext>
            </a:extLst>
          </p:cNvPr>
          <p:cNvPicPr>
            <a:picLocks noChangeAspect="1"/>
          </p:cNvPicPr>
          <p:nvPr/>
        </p:nvPicPr>
        <p:blipFill>
          <a:blip r:embed="rId3"/>
          <a:stretch>
            <a:fillRect/>
          </a:stretch>
        </p:blipFill>
        <p:spPr>
          <a:xfrm>
            <a:off x="51385" y="0"/>
            <a:ext cx="12095579" cy="6859588"/>
          </a:xfrm>
          <a:prstGeom prst="rect">
            <a:avLst/>
          </a:prstGeom>
        </p:spPr>
      </p:pic>
      <p:sp>
        <p:nvSpPr>
          <p:cNvPr id="2" name="灯片编号占位符 1">
            <a:extLst>
              <a:ext uri="{FF2B5EF4-FFF2-40B4-BE49-F238E27FC236}">
                <a16:creationId xmlns:a16="http://schemas.microsoft.com/office/drawing/2014/main" id="{BB32E0ED-5B1E-428A-880F-803979C62248}"/>
              </a:ext>
            </a:extLst>
          </p:cNvPr>
          <p:cNvSpPr>
            <a:spLocks noGrp="1"/>
          </p:cNvSpPr>
          <p:nvPr>
            <p:ph type="sldNum" sz="quarter" idx="12"/>
          </p:nvPr>
        </p:nvSpPr>
        <p:spPr/>
        <p:txBody>
          <a:bodyPr/>
          <a:lstStyle/>
          <a:p>
            <a:fld id="{EB730883-2733-4EB0-9793-894FF9D50112}" type="slidenum">
              <a:rPr lang="zh-CN" altLang="en-US" smtClean="0"/>
              <a:t>4</a:t>
            </a:fld>
            <a:endParaRPr lang="zh-CN" altLang="en-US" dirty="0"/>
          </a:p>
        </p:txBody>
      </p:sp>
      <p:sp>
        <p:nvSpPr>
          <p:cNvPr id="5" name="矩形: 圆角 4">
            <a:extLst>
              <a:ext uri="{FF2B5EF4-FFF2-40B4-BE49-F238E27FC236}">
                <a16:creationId xmlns:a16="http://schemas.microsoft.com/office/drawing/2014/main" id="{09ED9906-457E-45BF-B5E8-513663B59ADB}"/>
              </a:ext>
            </a:extLst>
          </p:cNvPr>
          <p:cNvSpPr/>
          <p:nvPr/>
        </p:nvSpPr>
        <p:spPr>
          <a:xfrm>
            <a:off x="9267527" y="2421682"/>
            <a:ext cx="2786807" cy="314880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rPr>
              <a:t>如果已有平台账号则可以直接登录；</a:t>
            </a:r>
            <a:endParaRPr lang="en-US" altLang="zh-CN"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endParaRPr>
          </a:p>
          <a:p>
            <a:r>
              <a:rPr lang="zh-CN" altLang="en-US"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rPr>
              <a:t>如果尚无平台账号则需要新注册并进行实名认证，通过之后才能够进入项目申报系统，点击注册按钮跳转页面，按照页面指示操作即可</a:t>
            </a:r>
            <a:endParaRPr lang="en-US" altLang="zh-CN"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endParaRPr>
          </a:p>
        </p:txBody>
      </p:sp>
      <p:sp>
        <p:nvSpPr>
          <p:cNvPr id="8" name="矩形: 圆角 7">
            <a:extLst>
              <a:ext uri="{FF2B5EF4-FFF2-40B4-BE49-F238E27FC236}">
                <a16:creationId xmlns:a16="http://schemas.microsoft.com/office/drawing/2014/main" id="{17961F97-3CE1-45DA-9CF6-82D0E04985D5}"/>
              </a:ext>
            </a:extLst>
          </p:cNvPr>
          <p:cNvSpPr/>
          <p:nvPr/>
        </p:nvSpPr>
        <p:spPr>
          <a:xfrm>
            <a:off x="2881091" y="2565698"/>
            <a:ext cx="3528392" cy="246048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CN" altLang="en-US"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rPr>
              <a:t>此处为市科技局各个业务处室及平台技术支持联系电话，如填报材料的过程中遇到不懂或不明确的地方，可以咨询主管该项目的处室；如遇到系统技术方面使用方面的问题，可以咨询技术支持 。</a:t>
            </a:r>
            <a:endParaRPr lang="en-US" altLang="zh-CN" sz="2000" dirty="0">
              <a:ln w="0"/>
              <a:solidFill>
                <a:schemeClr val="tx1"/>
              </a:solidFill>
              <a:effectLst>
                <a:outerShdw blurRad="38100" dist="19050" dir="2700000" algn="tl" rotWithShape="0">
                  <a:schemeClr val="dk1">
                    <a:alpha val="40000"/>
                  </a:schemeClr>
                </a:outerShdw>
              </a:effectLst>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948071477"/>
      </p:ext>
    </p:extLst>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BF31E8A-58BF-4D7D-9495-E9A20D3EBAFE}"/>
              </a:ext>
            </a:extLst>
          </p:cNvPr>
          <p:cNvSpPr txBox="1"/>
          <p:nvPr/>
        </p:nvSpPr>
        <p:spPr>
          <a:xfrm>
            <a:off x="338535" y="1202844"/>
            <a:ext cx="2215812" cy="5016758"/>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访问南昌科技创新公共服务平台</a:t>
            </a:r>
            <a:r>
              <a:rPr lang="en-US" altLang="zh-CN" sz="2000" dirty="0">
                <a:latin typeface="黑体" panose="02010609060101010101" pitchFamily="49" charset="-122"/>
                <a:ea typeface="黑体" panose="02010609060101010101" pitchFamily="49" charset="-122"/>
                <a:hlinkClick r:id="rId3"/>
              </a:rPr>
              <a:t>http://www.ncskj.cn</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（推荐使用谷歌或者</a:t>
            </a:r>
            <a:r>
              <a:rPr lang="en-US" altLang="zh-CN" sz="2000" dirty="0">
                <a:latin typeface="黑体" panose="02010609060101010101" pitchFamily="49" charset="-122"/>
                <a:ea typeface="黑体" panose="02010609060101010101" pitchFamily="49" charset="-122"/>
              </a:rPr>
              <a:t>360</a:t>
            </a:r>
            <a:r>
              <a:rPr lang="zh-CN" altLang="en-US" sz="2000" dirty="0">
                <a:latin typeface="黑体" panose="02010609060101010101" pitchFamily="49" charset="-122"/>
                <a:ea typeface="黑体" panose="02010609060101010101" pitchFamily="49" charset="-122"/>
              </a:rPr>
              <a:t>浏览器）</a:t>
            </a:r>
            <a:endParaRPr lang="en-US" altLang="zh-CN" sz="2000" dirty="0">
              <a:latin typeface="黑体" panose="02010609060101010101" pitchFamily="49" charset="-122"/>
              <a:ea typeface="黑体" panose="02010609060101010101" pitchFamily="49" charset="-122"/>
            </a:endParaRPr>
          </a:p>
          <a:p>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点击上方功能栏“注册</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可选择两种注册方式：</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1</a:t>
            </a:r>
            <a:r>
              <a:rPr lang="zh-CN" altLang="en-US" sz="2000" dirty="0">
                <a:latin typeface="黑体" panose="02010609060101010101" pitchFamily="49" charset="-122"/>
                <a:ea typeface="黑体" panose="02010609060101010101" pitchFamily="49" charset="-122"/>
              </a:rPr>
              <a:t>、直接用手机号注册</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2</a:t>
            </a:r>
            <a:r>
              <a:rPr lang="zh-CN" altLang="en-US" sz="2000" dirty="0">
                <a:latin typeface="黑体" panose="02010609060101010101" pitchFamily="49" charset="-122"/>
                <a:ea typeface="黑体" panose="02010609060101010101" pitchFamily="49" charset="-122"/>
              </a:rPr>
              <a:t>、使用自定义用户名注册，成功后首次登录会员中心会要求绑定手机号</a:t>
            </a:r>
          </a:p>
        </p:txBody>
      </p:sp>
      <p:pic>
        <p:nvPicPr>
          <p:cNvPr id="11" name="图片 10">
            <a:extLst>
              <a:ext uri="{FF2B5EF4-FFF2-40B4-BE49-F238E27FC236}">
                <a16:creationId xmlns:a16="http://schemas.microsoft.com/office/drawing/2014/main" id="{3765105A-DBE8-41AF-9299-FA045994F4FC}"/>
              </a:ext>
            </a:extLst>
          </p:cNvPr>
          <p:cNvPicPr>
            <a:picLocks noChangeAspect="1"/>
          </p:cNvPicPr>
          <p:nvPr/>
        </p:nvPicPr>
        <p:blipFill>
          <a:blip r:embed="rId4"/>
          <a:stretch>
            <a:fillRect/>
          </a:stretch>
        </p:blipFill>
        <p:spPr>
          <a:xfrm>
            <a:off x="2893122" y="853415"/>
            <a:ext cx="4306670" cy="5366187"/>
          </a:xfrm>
          <a:prstGeom prst="rect">
            <a:avLst/>
          </a:prstGeom>
        </p:spPr>
      </p:pic>
      <p:pic>
        <p:nvPicPr>
          <p:cNvPr id="13" name="图片 12">
            <a:extLst>
              <a:ext uri="{FF2B5EF4-FFF2-40B4-BE49-F238E27FC236}">
                <a16:creationId xmlns:a16="http://schemas.microsoft.com/office/drawing/2014/main" id="{B7BA90AE-ADE4-4680-BEAA-7DE609B91AEA}"/>
              </a:ext>
            </a:extLst>
          </p:cNvPr>
          <p:cNvPicPr>
            <a:picLocks noChangeAspect="1"/>
          </p:cNvPicPr>
          <p:nvPr/>
        </p:nvPicPr>
        <p:blipFill>
          <a:blip r:embed="rId5"/>
          <a:stretch>
            <a:fillRect/>
          </a:stretch>
        </p:blipFill>
        <p:spPr>
          <a:xfrm>
            <a:off x="7341556" y="853415"/>
            <a:ext cx="4268558" cy="5259473"/>
          </a:xfrm>
          <a:prstGeom prst="rect">
            <a:avLst/>
          </a:prstGeom>
        </p:spPr>
      </p:pic>
      <p:sp>
        <p:nvSpPr>
          <p:cNvPr id="2" name="灯片编号占位符 1">
            <a:extLst>
              <a:ext uri="{FF2B5EF4-FFF2-40B4-BE49-F238E27FC236}">
                <a16:creationId xmlns:a16="http://schemas.microsoft.com/office/drawing/2014/main" id="{AD98DD57-E683-DA7F-0AC6-1916F475A262}"/>
              </a:ext>
            </a:extLst>
          </p:cNvPr>
          <p:cNvSpPr>
            <a:spLocks noGrp="1"/>
          </p:cNvSpPr>
          <p:nvPr>
            <p:ph type="sldNum" sz="quarter" idx="12"/>
          </p:nvPr>
        </p:nvSpPr>
        <p:spPr>
          <a:xfrm>
            <a:off x="11351260" y="6357620"/>
            <a:ext cx="1097915" cy="365125"/>
          </a:xfrm>
        </p:spPr>
        <p:txBody>
          <a:bodyPr/>
          <a:lstStyle/>
          <a:p>
            <a:fld id="{EB730883-2733-4EB0-9793-894FF9D50112}" type="slidenum">
              <a:rPr lang="zh-CN" altLang="en-US" smtClean="0"/>
              <a:t>5</a:t>
            </a:fld>
            <a:endParaRPr lang="zh-CN" altLang="en-US" dirty="0"/>
          </a:p>
        </p:txBody>
      </p:sp>
    </p:spTree>
    <p:extLst>
      <p:ext uri="{BB962C8B-B14F-4D97-AF65-F5344CB8AC3E}">
        <p14:creationId xmlns:p14="http://schemas.microsoft.com/office/powerpoint/2010/main" val="1984807843"/>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C2452FF8-4F60-49A5-A7E7-33F54EAC11BD}"/>
              </a:ext>
            </a:extLst>
          </p:cNvPr>
          <p:cNvSpPr txBox="1"/>
          <p:nvPr/>
        </p:nvSpPr>
        <p:spPr>
          <a:xfrm>
            <a:off x="122858" y="1298555"/>
            <a:ext cx="2682861" cy="446276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注册完成后，回到导航页，在顶部功能栏输入用户名及密码进行登录。</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登录后点击下拉菜单中的“会员中心”，尚未认证的账号系统会自动提示去认证，</a:t>
            </a:r>
            <a:r>
              <a:rPr lang="zh-CN" altLang="en-US" sz="2800" b="1" dirty="0">
                <a:solidFill>
                  <a:srgbClr val="FF0000"/>
                </a:solidFill>
                <a:latin typeface="黑体" panose="02010609060101010101" pitchFamily="49" charset="-122"/>
                <a:ea typeface="黑体" panose="02010609060101010101" pitchFamily="49" charset="-122"/>
              </a:rPr>
              <a:t>选择“企事业单位”</a:t>
            </a:r>
            <a:r>
              <a:rPr lang="zh-CN" altLang="en-US" sz="2000" b="1" dirty="0">
                <a:solidFill>
                  <a:srgbClr val="FF0000"/>
                </a:solidFill>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认证通过后才能够登录项目申报管理系统使用相关业务功能。</a:t>
            </a:r>
            <a:endParaRPr lang="en-US" altLang="zh-CN" sz="2000" dirty="0">
              <a:latin typeface="黑体" panose="02010609060101010101" pitchFamily="49" charset="-122"/>
              <a:ea typeface="黑体" panose="02010609060101010101" pitchFamily="49" charset="-122"/>
            </a:endParaRPr>
          </a:p>
        </p:txBody>
      </p:sp>
      <p:sp>
        <p:nvSpPr>
          <p:cNvPr id="2" name="灯片编号占位符 1">
            <a:extLst>
              <a:ext uri="{FF2B5EF4-FFF2-40B4-BE49-F238E27FC236}">
                <a16:creationId xmlns:a16="http://schemas.microsoft.com/office/drawing/2014/main" id="{955F7E71-4DB1-F9F4-F48D-9D2C49F1C1A4}"/>
              </a:ext>
            </a:extLst>
          </p:cNvPr>
          <p:cNvSpPr>
            <a:spLocks noGrp="1"/>
          </p:cNvSpPr>
          <p:nvPr>
            <p:ph type="sldNum" sz="quarter" idx="12"/>
          </p:nvPr>
        </p:nvSpPr>
        <p:spPr>
          <a:xfrm>
            <a:off x="11351260" y="6357620"/>
            <a:ext cx="1097915" cy="365125"/>
          </a:xfrm>
        </p:spPr>
        <p:txBody>
          <a:bodyPr/>
          <a:lstStyle/>
          <a:p>
            <a:fld id="{EB730883-2733-4EB0-9793-894FF9D50112}" type="slidenum">
              <a:rPr lang="zh-CN" altLang="en-US" smtClean="0"/>
              <a:t>6</a:t>
            </a:fld>
            <a:endParaRPr lang="zh-CN" altLang="en-US" dirty="0"/>
          </a:p>
        </p:txBody>
      </p:sp>
      <p:pic>
        <p:nvPicPr>
          <p:cNvPr id="22" name="图片 21">
            <a:extLst>
              <a:ext uri="{FF2B5EF4-FFF2-40B4-BE49-F238E27FC236}">
                <a16:creationId xmlns:a16="http://schemas.microsoft.com/office/drawing/2014/main" id="{E86393AB-2A27-DE70-0708-E418C8188091}"/>
              </a:ext>
            </a:extLst>
          </p:cNvPr>
          <p:cNvPicPr>
            <a:picLocks noChangeAspect="1"/>
          </p:cNvPicPr>
          <p:nvPr/>
        </p:nvPicPr>
        <p:blipFill>
          <a:blip r:embed="rId3"/>
          <a:stretch>
            <a:fillRect/>
          </a:stretch>
        </p:blipFill>
        <p:spPr>
          <a:xfrm>
            <a:off x="3127452" y="1025254"/>
            <a:ext cx="4044227" cy="2267438"/>
          </a:xfrm>
          <a:prstGeom prst="rect">
            <a:avLst/>
          </a:prstGeom>
        </p:spPr>
      </p:pic>
      <p:pic>
        <p:nvPicPr>
          <p:cNvPr id="25" name="图片 24">
            <a:extLst>
              <a:ext uri="{FF2B5EF4-FFF2-40B4-BE49-F238E27FC236}">
                <a16:creationId xmlns:a16="http://schemas.microsoft.com/office/drawing/2014/main" id="{EFF8E534-D98E-FEC8-8804-E96CC32295AC}"/>
              </a:ext>
            </a:extLst>
          </p:cNvPr>
          <p:cNvPicPr>
            <a:picLocks noChangeAspect="1"/>
          </p:cNvPicPr>
          <p:nvPr/>
        </p:nvPicPr>
        <p:blipFill>
          <a:blip r:embed="rId4"/>
          <a:stretch>
            <a:fillRect/>
          </a:stretch>
        </p:blipFill>
        <p:spPr>
          <a:xfrm>
            <a:off x="7642894" y="966302"/>
            <a:ext cx="4078503" cy="2298793"/>
          </a:xfrm>
          <a:prstGeom prst="rect">
            <a:avLst/>
          </a:prstGeom>
        </p:spPr>
      </p:pic>
      <p:pic>
        <p:nvPicPr>
          <p:cNvPr id="29" name="图片 28">
            <a:extLst>
              <a:ext uri="{FF2B5EF4-FFF2-40B4-BE49-F238E27FC236}">
                <a16:creationId xmlns:a16="http://schemas.microsoft.com/office/drawing/2014/main" id="{B677804B-FB42-0DBF-F63C-D311C7D16BE3}"/>
              </a:ext>
            </a:extLst>
          </p:cNvPr>
          <p:cNvPicPr>
            <a:picLocks noChangeAspect="1"/>
          </p:cNvPicPr>
          <p:nvPr/>
        </p:nvPicPr>
        <p:blipFill>
          <a:blip r:embed="rId5"/>
          <a:stretch>
            <a:fillRect/>
          </a:stretch>
        </p:blipFill>
        <p:spPr>
          <a:xfrm>
            <a:off x="3127452" y="3594494"/>
            <a:ext cx="4087134" cy="2315993"/>
          </a:xfrm>
          <a:prstGeom prst="rect">
            <a:avLst/>
          </a:prstGeom>
        </p:spPr>
      </p:pic>
      <p:pic>
        <p:nvPicPr>
          <p:cNvPr id="31" name="图片 30">
            <a:extLst>
              <a:ext uri="{FF2B5EF4-FFF2-40B4-BE49-F238E27FC236}">
                <a16:creationId xmlns:a16="http://schemas.microsoft.com/office/drawing/2014/main" id="{37677F4F-FBE5-CE47-10BB-22866BEB6CFC}"/>
              </a:ext>
            </a:extLst>
          </p:cNvPr>
          <p:cNvPicPr>
            <a:picLocks noChangeAspect="1"/>
          </p:cNvPicPr>
          <p:nvPr/>
        </p:nvPicPr>
        <p:blipFill>
          <a:blip r:embed="rId6"/>
          <a:stretch>
            <a:fillRect/>
          </a:stretch>
        </p:blipFill>
        <p:spPr>
          <a:xfrm>
            <a:off x="7638577" y="3600221"/>
            <a:ext cx="4087135" cy="2315944"/>
          </a:xfrm>
          <a:prstGeom prst="rect">
            <a:avLst/>
          </a:prstGeom>
        </p:spPr>
      </p:pic>
    </p:spTree>
    <p:extLst>
      <p:ext uri="{BB962C8B-B14F-4D97-AF65-F5344CB8AC3E}">
        <p14:creationId xmlns:p14="http://schemas.microsoft.com/office/powerpoint/2010/main" val="313829923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C2452FF8-4F60-49A5-A7E7-33F54EAC11BD}"/>
              </a:ext>
            </a:extLst>
          </p:cNvPr>
          <p:cNvSpPr txBox="1"/>
          <p:nvPr/>
        </p:nvSpPr>
        <p:spPr>
          <a:xfrm>
            <a:off x="122858" y="1298555"/>
            <a:ext cx="2682861" cy="2862322"/>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注册完成后，回到导航页，在顶部功能栏输入用户名及密码进行登录。</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登录后点击下拉菜单中的“会员中心”，点击进入子账号管理，进入我的子账号，完成子账号的创建。</a:t>
            </a:r>
            <a:endParaRPr lang="en-US" altLang="zh-CN" sz="2000" dirty="0">
              <a:latin typeface="黑体" panose="02010609060101010101" pitchFamily="49" charset="-122"/>
              <a:ea typeface="黑体" panose="02010609060101010101" pitchFamily="49" charset="-122"/>
            </a:endParaRPr>
          </a:p>
        </p:txBody>
      </p:sp>
      <p:sp>
        <p:nvSpPr>
          <p:cNvPr id="2" name="灯片编号占位符 1">
            <a:extLst>
              <a:ext uri="{FF2B5EF4-FFF2-40B4-BE49-F238E27FC236}">
                <a16:creationId xmlns:a16="http://schemas.microsoft.com/office/drawing/2014/main" id="{955F7E71-4DB1-F9F4-F48D-9D2C49F1C1A4}"/>
              </a:ext>
            </a:extLst>
          </p:cNvPr>
          <p:cNvSpPr>
            <a:spLocks noGrp="1"/>
          </p:cNvSpPr>
          <p:nvPr>
            <p:ph type="sldNum" sz="quarter" idx="12"/>
          </p:nvPr>
        </p:nvSpPr>
        <p:spPr>
          <a:xfrm>
            <a:off x="11351260" y="6357620"/>
            <a:ext cx="1097915" cy="365125"/>
          </a:xfrm>
        </p:spPr>
        <p:txBody>
          <a:bodyPr/>
          <a:lstStyle/>
          <a:p>
            <a:fld id="{EB730883-2733-4EB0-9793-894FF9D50112}" type="slidenum">
              <a:rPr lang="zh-CN" altLang="en-US" smtClean="0"/>
              <a:t>7</a:t>
            </a:fld>
            <a:endParaRPr lang="zh-CN" altLang="en-US" dirty="0"/>
          </a:p>
        </p:txBody>
      </p:sp>
      <p:pic>
        <p:nvPicPr>
          <p:cNvPr id="22" name="图片 21">
            <a:extLst>
              <a:ext uri="{FF2B5EF4-FFF2-40B4-BE49-F238E27FC236}">
                <a16:creationId xmlns:a16="http://schemas.microsoft.com/office/drawing/2014/main" id="{E86393AB-2A27-DE70-0708-E418C8188091}"/>
              </a:ext>
            </a:extLst>
          </p:cNvPr>
          <p:cNvPicPr>
            <a:picLocks noChangeAspect="1"/>
          </p:cNvPicPr>
          <p:nvPr/>
        </p:nvPicPr>
        <p:blipFill>
          <a:blip r:embed="rId3"/>
          <a:stretch>
            <a:fillRect/>
          </a:stretch>
        </p:blipFill>
        <p:spPr>
          <a:xfrm>
            <a:off x="3127452" y="1025254"/>
            <a:ext cx="4044227" cy="2267438"/>
          </a:xfrm>
          <a:prstGeom prst="rect">
            <a:avLst/>
          </a:prstGeom>
        </p:spPr>
      </p:pic>
      <p:pic>
        <p:nvPicPr>
          <p:cNvPr id="4" name="图片 3">
            <a:extLst>
              <a:ext uri="{FF2B5EF4-FFF2-40B4-BE49-F238E27FC236}">
                <a16:creationId xmlns:a16="http://schemas.microsoft.com/office/drawing/2014/main" id="{FEDD7723-D482-04E9-49E9-23B726601789}"/>
              </a:ext>
            </a:extLst>
          </p:cNvPr>
          <p:cNvPicPr>
            <a:picLocks noChangeAspect="1"/>
          </p:cNvPicPr>
          <p:nvPr/>
        </p:nvPicPr>
        <p:blipFill>
          <a:blip r:embed="rId4"/>
          <a:stretch>
            <a:fillRect/>
          </a:stretch>
        </p:blipFill>
        <p:spPr>
          <a:xfrm>
            <a:off x="7638577" y="992186"/>
            <a:ext cx="4044227" cy="2295287"/>
          </a:xfrm>
          <a:prstGeom prst="rect">
            <a:avLst/>
          </a:prstGeom>
        </p:spPr>
      </p:pic>
      <p:pic>
        <p:nvPicPr>
          <p:cNvPr id="6" name="图片 5">
            <a:extLst>
              <a:ext uri="{FF2B5EF4-FFF2-40B4-BE49-F238E27FC236}">
                <a16:creationId xmlns:a16="http://schemas.microsoft.com/office/drawing/2014/main" id="{44CCF878-82A4-B9EF-18BC-D70CE345DA43}"/>
              </a:ext>
            </a:extLst>
          </p:cNvPr>
          <p:cNvPicPr>
            <a:picLocks noChangeAspect="1"/>
          </p:cNvPicPr>
          <p:nvPr/>
        </p:nvPicPr>
        <p:blipFill>
          <a:blip r:embed="rId5"/>
          <a:stretch>
            <a:fillRect/>
          </a:stretch>
        </p:blipFill>
        <p:spPr>
          <a:xfrm>
            <a:off x="3114371" y="3600221"/>
            <a:ext cx="4028526" cy="2262219"/>
          </a:xfrm>
          <a:prstGeom prst="rect">
            <a:avLst/>
          </a:prstGeom>
        </p:spPr>
      </p:pic>
    </p:spTree>
    <p:extLst>
      <p:ext uri="{BB962C8B-B14F-4D97-AF65-F5344CB8AC3E}">
        <p14:creationId xmlns:p14="http://schemas.microsoft.com/office/powerpoint/2010/main" val="59434344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TextBox 86"/>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anose="020B0503020204020204" pitchFamily="34" charset="-122"/>
                <a:ea typeface="微软雅黑" panose="020B0503020204020204" pitchFamily="34" charset="-122"/>
              </a:rPr>
              <a:t>目录 </a:t>
            </a:r>
            <a:endParaRPr lang="en-US" altLang="zh-CN" sz="4800" b="1" spc="200" dirty="0">
              <a:solidFill>
                <a:schemeClr val="bg1"/>
              </a:solidFill>
              <a:latin typeface="微软雅黑" panose="020B0503020204020204" pitchFamily="34" charset="-122"/>
              <a:ea typeface="微软雅黑" panose="020B0503020204020204" pitchFamily="34" charset="-122"/>
            </a:endParaRPr>
          </a:p>
          <a:p>
            <a:pPr algn="r">
              <a:defRPr/>
            </a:pPr>
            <a:r>
              <a:rPr lang="en-US" altLang="zh-CN" sz="3200" b="1" spc="200" dirty="0">
                <a:solidFill>
                  <a:schemeClr val="bg1"/>
                </a:solidFill>
                <a:latin typeface="微软雅黑" panose="020B0503020204020204" pitchFamily="34" charset="-122"/>
                <a:ea typeface="微软雅黑" panose="020B0503020204020204" pitchFamily="34" charset="-122"/>
              </a:rPr>
              <a:t>CONTENTS</a:t>
            </a:r>
            <a:endParaRPr lang="zh-CN" altLang="en-US" sz="3200" b="1" spc="200" dirty="0">
              <a:solidFill>
                <a:schemeClr val="bg1"/>
              </a:solidFill>
              <a:latin typeface="微软雅黑" panose="020B0503020204020204" pitchFamily="34" charset="-122"/>
              <a:ea typeface="微软雅黑" panose="020B0503020204020204" pitchFamily="34" charset="-122"/>
            </a:endParaRPr>
          </a:p>
        </p:txBody>
      </p:sp>
      <p:sp>
        <p:nvSpPr>
          <p:cNvPr id="88" name="下箭头 87"/>
          <p:cNvSpPr/>
          <p:nvPr/>
        </p:nvSpPr>
        <p:spPr>
          <a:xfrm rot="16200000">
            <a:off x="4755809" y="2623749"/>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
        <p:nvSpPr>
          <p:cNvPr id="17" name="圆角矩形 66">
            <a:extLst>
              <a:ext uri="{FF2B5EF4-FFF2-40B4-BE49-F238E27FC236}">
                <a16:creationId xmlns:a16="http://schemas.microsoft.com/office/drawing/2014/main" id="{E3D0C07C-69C8-4D9C-AE7B-CA1E134E5163}"/>
              </a:ext>
            </a:extLst>
          </p:cNvPr>
          <p:cNvSpPr/>
          <p:nvPr/>
        </p:nvSpPr>
        <p:spPr>
          <a:xfrm>
            <a:off x="5951780" y="2707690"/>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22" name="组合 21">
            <a:extLst>
              <a:ext uri="{FF2B5EF4-FFF2-40B4-BE49-F238E27FC236}">
                <a16:creationId xmlns:a16="http://schemas.microsoft.com/office/drawing/2014/main" id="{8CCE27E2-D94A-46D9-B6BF-3D339A6FAF3F}"/>
              </a:ext>
            </a:extLst>
          </p:cNvPr>
          <p:cNvGrpSpPr/>
          <p:nvPr/>
        </p:nvGrpSpPr>
        <p:grpSpPr>
          <a:xfrm>
            <a:off x="6961591" y="2707690"/>
            <a:ext cx="4682200" cy="511504"/>
            <a:chOff x="6315199" y="2410178"/>
            <a:chExt cx="3744416" cy="511504"/>
          </a:xfrm>
        </p:grpSpPr>
        <p:sp>
          <p:nvSpPr>
            <p:cNvPr id="23" name="圆角矩形 72">
              <a:extLst>
                <a:ext uri="{FF2B5EF4-FFF2-40B4-BE49-F238E27FC236}">
                  <a16:creationId xmlns:a16="http://schemas.microsoft.com/office/drawing/2014/main" id="{E5C827DA-9888-4369-9331-3ADE5652DB17}"/>
                </a:ext>
              </a:extLst>
            </p:cNvPr>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4" name="矩形 23">
              <a:extLst>
                <a:ext uri="{FF2B5EF4-FFF2-40B4-BE49-F238E27FC236}">
                  <a16:creationId xmlns:a16="http://schemas.microsoft.com/office/drawing/2014/main" id="{5B4C4BE4-5EDF-4514-A8E9-B33F79585BF3}"/>
                </a:ext>
              </a:extLst>
            </p:cNvPr>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如何申报及管理项目</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225808009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56" presetClass="path" presetSubtype="0" accel="50000" decel="50000" fill="hold" grpId="1" nodeType="withEffect">
                                  <p:stCondLst>
                                    <p:cond delay="0"/>
                                  </p:stCondLst>
                                  <p:childTnLst>
                                    <p:animMotion origin="layout" path="M -0.03737 0.04121 L -6.25E-7 -3.33333E-6 " pathEditMode="relative" rAng="0" ptsTypes="AA">
                                      <p:cBhvr>
                                        <p:cTn id="9" dur="700" fill="hold"/>
                                        <p:tgtEl>
                                          <p:spTgt spid="17"/>
                                        </p:tgtEl>
                                        <p:attrNameLst>
                                          <p:attrName>ppt_x</p:attrName>
                                          <p:attrName>ppt_y</p:attrName>
                                        </p:attrNameLst>
                                      </p:cBhvr>
                                      <p:rCtr x="1862" y="-2060"/>
                                    </p:animMotion>
                                  </p:childTnLst>
                                </p:cTn>
                              </p:par>
                              <p:par>
                                <p:cTn id="10" presetID="22" presetClass="entr" presetSubtype="8" fill="hold"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1000"/>
                            </p:stCondLst>
                            <p:childTnLst>
                              <p:par>
                                <p:cTn id="14" presetID="26" presetClass="emph" presetSubtype="0" fill="hold" grpId="2" nodeType="after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7" grpId="2"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750F19C-703A-4422-8D75-0827CF74F4B9}"/>
              </a:ext>
            </a:extLst>
          </p:cNvPr>
          <p:cNvPicPr>
            <a:picLocks noChangeAspect="1"/>
          </p:cNvPicPr>
          <p:nvPr/>
        </p:nvPicPr>
        <p:blipFill>
          <a:blip r:embed="rId2"/>
          <a:stretch>
            <a:fillRect/>
          </a:stretch>
        </p:blipFill>
        <p:spPr>
          <a:xfrm>
            <a:off x="181896" y="4408384"/>
            <a:ext cx="11834557" cy="1901730"/>
          </a:xfrm>
          <a:prstGeom prst="rect">
            <a:avLst/>
          </a:prstGeom>
        </p:spPr>
      </p:pic>
      <p:sp>
        <p:nvSpPr>
          <p:cNvPr id="2" name="灯片编号占位符 1">
            <a:extLst>
              <a:ext uri="{FF2B5EF4-FFF2-40B4-BE49-F238E27FC236}">
                <a16:creationId xmlns:a16="http://schemas.microsoft.com/office/drawing/2014/main" id="{5E50C8CB-C704-4447-B7F9-59E7751B1DCB}"/>
              </a:ext>
            </a:extLst>
          </p:cNvPr>
          <p:cNvSpPr>
            <a:spLocks noGrp="1"/>
          </p:cNvSpPr>
          <p:nvPr>
            <p:ph type="sldNum" sz="quarter" idx="12"/>
          </p:nvPr>
        </p:nvSpPr>
        <p:spPr/>
        <p:txBody>
          <a:bodyPr/>
          <a:lstStyle/>
          <a:p>
            <a:fld id="{EB730883-2733-4EB0-9793-894FF9D50112}" type="slidenum">
              <a:rPr lang="zh-CN" altLang="en-US" smtClean="0"/>
              <a:t>9</a:t>
            </a:fld>
            <a:endParaRPr lang="zh-CN" altLang="en-US"/>
          </a:p>
        </p:txBody>
      </p:sp>
      <p:pic>
        <p:nvPicPr>
          <p:cNvPr id="4" name="图片 3">
            <a:extLst>
              <a:ext uri="{FF2B5EF4-FFF2-40B4-BE49-F238E27FC236}">
                <a16:creationId xmlns:a16="http://schemas.microsoft.com/office/drawing/2014/main" id="{90168F5F-B6CF-423E-A3C7-FCFEAF4C716B}"/>
              </a:ext>
            </a:extLst>
          </p:cNvPr>
          <p:cNvPicPr>
            <a:picLocks noChangeAspect="1"/>
          </p:cNvPicPr>
          <p:nvPr/>
        </p:nvPicPr>
        <p:blipFill rotWithShape="1">
          <a:blip r:embed="rId3"/>
          <a:srcRect b="51650"/>
          <a:stretch/>
        </p:blipFill>
        <p:spPr>
          <a:xfrm>
            <a:off x="528164" y="2004425"/>
            <a:ext cx="9721080" cy="2217457"/>
          </a:xfrm>
          <a:prstGeom prst="rect">
            <a:avLst/>
          </a:prstGeom>
        </p:spPr>
      </p:pic>
      <p:sp>
        <p:nvSpPr>
          <p:cNvPr id="6" name="文本框 5">
            <a:extLst>
              <a:ext uri="{FF2B5EF4-FFF2-40B4-BE49-F238E27FC236}">
                <a16:creationId xmlns:a16="http://schemas.microsoft.com/office/drawing/2014/main" id="{DC5A016A-83EF-4F3F-B1B2-AA1C00FF114A}"/>
              </a:ext>
            </a:extLst>
          </p:cNvPr>
          <p:cNvSpPr txBox="1"/>
          <p:nvPr/>
        </p:nvSpPr>
        <p:spPr>
          <a:xfrm>
            <a:off x="238444" y="853987"/>
            <a:ext cx="11721459" cy="961289"/>
          </a:xfrm>
          <a:prstGeom prst="rect">
            <a:avLst/>
          </a:prstGeom>
          <a:noFill/>
        </p:spPr>
        <p:txBody>
          <a:bodyPr wrap="square" rtlCol="0">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进入系统后，选择</a:t>
            </a:r>
            <a:r>
              <a:rPr lang="zh-CN" altLang="en-US" sz="2000" dirty="0">
                <a:solidFill>
                  <a:srgbClr val="FF0000"/>
                </a:solidFill>
                <a:latin typeface="微软雅黑" panose="020B0503020204020204" pitchFamily="34" charset="-122"/>
                <a:ea typeface="微软雅黑" panose="020B0503020204020204" pitchFamily="34" charset="-122"/>
              </a:rPr>
              <a:t>顶部“项目管理”</a:t>
            </a:r>
            <a:r>
              <a:rPr lang="zh-CN" altLang="en-US" sz="2000" dirty="0">
                <a:latin typeface="微软雅黑" panose="020B0503020204020204" pitchFamily="34" charset="-122"/>
                <a:ea typeface="微软雅黑" panose="020B0503020204020204" pitchFamily="34" charset="-122"/>
              </a:rPr>
              <a:t>，左侧出现相关菜单，点击申报项目入口“立即进入”或点击左侧</a:t>
            </a:r>
            <a:r>
              <a:rPr lang="zh-CN" altLang="en-US" sz="2000" dirty="0">
                <a:solidFill>
                  <a:srgbClr val="FF0000"/>
                </a:solidFill>
                <a:latin typeface="微软雅黑" panose="020B0503020204020204" pitchFamily="34" charset="-122"/>
                <a:ea typeface="微软雅黑" panose="020B0503020204020204" pitchFamily="34" charset="-122"/>
              </a:rPr>
              <a:t>第一个“项目申报”子菜单中的“申报项目”</a:t>
            </a:r>
            <a:r>
              <a:rPr lang="zh-CN" altLang="en-US" sz="2000" dirty="0">
                <a:latin typeface="微软雅黑" panose="020B0503020204020204" pitchFamily="34" charset="-122"/>
                <a:ea typeface="微软雅黑" panose="020B0503020204020204" pitchFamily="34" charset="-122"/>
              </a:rPr>
              <a:t>，选择即可进行申报。</a:t>
            </a:r>
          </a:p>
        </p:txBody>
      </p:sp>
      <p:pic>
        <p:nvPicPr>
          <p:cNvPr id="9" name="图片 8">
            <a:extLst>
              <a:ext uri="{FF2B5EF4-FFF2-40B4-BE49-F238E27FC236}">
                <a16:creationId xmlns:a16="http://schemas.microsoft.com/office/drawing/2014/main" id="{6BA71C45-2A8E-4B04-838D-EDDBAD4B2244}"/>
              </a:ext>
            </a:extLst>
          </p:cNvPr>
          <p:cNvPicPr>
            <a:picLocks noChangeAspect="1"/>
          </p:cNvPicPr>
          <p:nvPr/>
        </p:nvPicPr>
        <p:blipFill>
          <a:blip r:embed="rId4"/>
          <a:stretch>
            <a:fillRect/>
          </a:stretch>
        </p:blipFill>
        <p:spPr>
          <a:xfrm>
            <a:off x="9699575" y="2488069"/>
            <a:ext cx="1948634" cy="1732120"/>
          </a:xfrm>
          <a:prstGeom prst="rect">
            <a:avLst/>
          </a:prstGeom>
        </p:spPr>
      </p:pic>
    </p:spTree>
    <p:extLst>
      <p:ext uri="{BB962C8B-B14F-4D97-AF65-F5344CB8AC3E}">
        <p14:creationId xmlns:p14="http://schemas.microsoft.com/office/powerpoint/2010/main" val="3214044482"/>
      </p:ext>
    </p:extLst>
  </p:cSld>
  <p:clrMapOvr>
    <a:masterClrMapping/>
  </p:clrMapOvr>
  <p:transition spd="slow" advTm="0">
    <p:wipe/>
  </p:transition>
</p:sld>
</file>

<file path=ppt/theme/theme1.xml><?xml version="1.0" encoding="utf-8"?>
<a:theme xmlns:a="http://schemas.openxmlformats.org/drawingml/2006/main" name="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1675</TotalTime>
  <Words>1590</Words>
  <Application>Microsoft Office PowerPoint</Application>
  <PresentationFormat>自定义</PresentationFormat>
  <Paragraphs>100</Paragraphs>
  <Slides>23</Slides>
  <Notes>16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23</vt:i4>
      </vt:variant>
    </vt:vector>
  </HeadingPairs>
  <TitlesOfParts>
    <vt:vector size="29" baseType="lpstr">
      <vt:lpstr>黑体</vt:lpstr>
      <vt:lpstr>微软雅黑</vt:lpstr>
      <vt:lpstr>微软雅黑 Light</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一树</dc:creator>
  <cp:keywords>ppt模板</cp:keywords>
  <cp:lastModifiedBy>w yl</cp:lastModifiedBy>
  <cp:revision>714</cp:revision>
  <dcterms:created xsi:type="dcterms:W3CDTF">2014-08-23T07:50:00Z</dcterms:created>
  <dcterms:modified xsi:type="dcterms:W3CDTF">2023-08-24T07:51:06Z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y fmtid="{D5CDD505-2E9C-101B-9397-08002B2CF9AE}" pid="3" name="KSORubyTemplateID">
    <vt:lpwstr>2</vt:lpwstr>
  </property>
</Properties>
</file>